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authors.xml" ContentType="application/vnd.ms-powerpoint.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customXml/itemProps4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287" r:id="rId5"/>
    <p:sldId id="902" r:id="rId6"/>
    <p:sldId id="888" r:id="rId7"/>
    <p:sldId id="900" r:id="rId8"/>
    <p:sldId id="262" r:id="rId9"/>
    <p:sldId id="258" r:id="rId10"/>
    <p:sldId id="887" r:id="rId11"/>
    <p:sldId id="11119" r:id="rId12"/>
    <p:sldId id="11120" r:id="rId13"/>
    <p:sldId id="6752" r:id="rId14"/>
    <p:sldId id="886" r:id="rId15"/>
    <p:sldId id="270" r:id="rId16"/>
    <p:sldId id="6766" r:id="rId17"/>
    <p:sldId id="893" r:id="rId18"/>
    <p:sldId id="272" r:id="rId19"/>
    <p:sldId id="274" r:id="rId20"/>
    <p:sldId id="275" r:id="rId21"/>
    <p:sldId id="6769" r:id="rId22"/>
    <p:sldId id="6770" r:id="rId23"/>
    <p:sldId id="894" r:id="rId24"/>
    <p:sldId id="281" r:id="rId25"/>
    <p:sldId id="885" r:id="rId26"/>
    <p:sldId id="283" r:id="rId27"/>
    <p:sldId id="11121" r:id="rId28"/>
    <p:sldId id="897" r:id="rId29"/>
    <p:sldId id="6765" r:id="rId30"/>
    <p:sldId id="11122" r:id="rId31"/>
    <p:sldId id="6767" r:id="rId32"/>
    <p:sldId id="11124" r:id="rId33"/>
    <p:sldId id="267" r:id="rId34"/>
    <p:sldId id="6762" r:id="rId35"/>
    <p:sldId id="297" r:id="rId36"/>
  </p:sldIdLst>
  <p:sldSz cx="12192000" cy="6858000"/>
  <p:notesSz cx="6858000" cy="9144000"/>
  <p:embeddedFontLst>
    <p:embeddedFont>
      <p:font typeface="TransportNewLight_gdi" panose="020B0604020202020204" charset="0"/>
      <p:regular r:id="rId39"/>
    </p:embeddedFont>
    <p:embeddedFont>
      <p:font typeface="TransportNewLight_gdi" panose="020B0604020202020204" charset="0"/>
      <p:regular r:id="rId39"/>
    </p:embeddedFont>
    <p:embeddedFont>
      <p:font typeface="TransportNewMedium_gdi" panose="020B0604020202020204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F5EF673-D406-3103-105C-FD0D944AB813}" name="Chourey, Manish G" initials="MC" userId="S::mgchourey@ncdot.gov::76e766ca-e90f-46c8-9ce2-971cf7857ffa" providerId="AD"/>
  <p188:author id="{44191FC9-7525-F415-67D2-9E290BA6D58B}" name="Eliza Davis" initials="ED" userId="S::endavis@hntb.com::903a4794-5338-4349-8893-65670f3feb3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163C65"/>
    <a:srgbClr val="082940"/>
    <a:srgbClr val="3E8F54"/>
    <a:srgbClr val="1D6E38"/>
    <a:srgbClr val="F9BC0A"/>
    <a:srgbClr val="FACB43"/>
    <a:srgbClr val="F2F2F2"/>
    <a:srgbClr val="8FC150"/>
    <a:srgbClr val="6CA5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E5A3E0-B5D1-2610-4766-A11C546BA113}" v="9" dt="2026-03-18T14:58:04.672"/>
    <p1510:client id="{8E364110-9CFC-7A15-2A4A-762AE4D6D578}" v="7" dt="2026-03-18T13:33:50.854"/>
    <p1510:client id="{9C5C8939-ED5F-43DA-A354-C6E255034713}" v="141" dt="2026-03-16T18:13:18.381"/>
    <p1510:client id="{E5D8B104-C46D-4458-B25E-619DD1A0BA62}" v="4" dt="2026-03-16T15:28:04.877"/>
  </p1510:revLst>
</p1510:revInfo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46" y="2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47" Type="http://schemas.openxmlformats.org/officeDocument/2006/relationships/customXml" Target="../customXml/item4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48" Type="http://schemas.openxmlformats.org/officeDocument/2006/relationships/customXml" Target="../customXml/item5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46" Type="http://schemas.microsoft.com/office/2018/10/relationships/authors" Target="authors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94FDD4-F17D-E640-A308-95ACFE0074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TransportNewLight_gdi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D468A3-CCFB-C04E-938C-FE5F378BC1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44BE8-E69E-734C-9CFF-049BB7751FC9}" type="datetimeFigureOut">
              <a:rPr lang="en-US" smtClean="0">
                <a:latin typeface="TransportNewLight_gdi" pitchFamily="2" charset="0"/>
              </a:rPr>
              <a:t>3/18/2026</a:t>
            </a:fld>
            <a:endParaRPr lang="en-US">
              <a:latin typeface="TransportNewLight_gdi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06C6D9-989E-9641-9D51-2EDE079EE70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TransportNewLight_gdi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19C2F4-7B72-BB45-8F45-B862C80AC5D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2F5A7-E952-4B44-9D13-5AA530C639B7}" type="slidenum">
              <a:rPr lang="en-US" smtClean="0">
                <a:latin typeface="TransportNewLight_gdi" pitchFamily="2" charset="0"/>
              </a:rPr>
              <a:t>‹#›</a:t>
            </a:fld>
            <a:endParaRPr lang="en-US">
              <a:latin typeface="TransportNewLight_gd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136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ansportNewLight_gdi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ansportNewLight_gdi" pitchFamily="2" charset="0"/>
              </a:defRPr>
            </a:lvl1pPr>
          </a:lstStyle>
          <a:p>
            <a:fld id="{37966512-5CFF-724D-93AD-60A9C1F8AFC7}" type="datetimeFigureOut">
              <a:rPr lang="en-US" smtClean="0"/>
              <a:pPr/>
              <a:t>3/18/2026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ansportNewLight_gdi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ransportNewLight_gdi" pitchFamily="2" charset="0"/>
              </a:defRPr>
            </a:lvl1pPr>
          </a:lstStyle>
          <a:p>
            <a:fld id="{4FC19CE8-D78C-D24E-A54D-967966A95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216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ransportNewLight_gdi" pitchFamily="2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19CE8-D78C-D24E-A54D-967966A956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55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CB0BC0-C101-B617-59E1-EF53D8DD7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EB31B5-A7A4-E20F-8538-C6FDF97CEE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3C6078-D4D4-51CB-B169-5092EBF82D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7EBBC-6008-6944-A292-4F426B6D5F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19CE8-D78C-D24E-A54D-967966A956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82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4A55C-434C-A931-6F8E-F0B1AFD3C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E5E936-B9A7-A366-5AB7-8DB1341A43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776C67-D23E-FD53-3100-EC23AB9344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89E7EE-FB33-745E-FEEB-BFC0A7B2E4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19CE8-D78C-D24E-A54D-967966A956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083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19CE8-D78C-D24E-A54D-967966A9563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00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– On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37C999-D668-FD4C-B30D-B97564EDA9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1" r="1" b="17672"/>
          <a:stretch/>
        </p:blipFill>
        <p:spPr>
          <a:xfrm>
            <a:off x="-118072" y="-25399"/>
            <a:ext cx="12324586" cy="56852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69D0FD-329C-8E4C-A1C7-05225EF28384}"/>
              </a:ext>
            </a:extLst>
          </p:cNvPr>
          <p:cNvSpPr/>
          <p:nvPr userDrawn="1"/>
        </p:nvSpPr>
        <p:spPr>
          <a:xfrm>
            <a:off x="0" y="5655301"/>
            <a:ext cx="12206513" cy="12026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ansportNewLight_gdi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DBA6A1-A578-41C1-8E73-BDD1597F3C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6712" y="2159627"/>
            <a:ext cx="10982678" cy="165576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000" b="0">
                <a:solidFill>
                  <a:schemeClr val="bg1"/>
                </a:solidFill>
                <a:latin typeface="TransportNewMedium_gdi" pitchFamily="2" charset="77"/>
              </a:defRPr>
            </a:lvl1pPr>
          </a:lstStyle>
          <a:p>
            <a:r>
              <a:rPr lang="en-US"/>
              <a:t>Presentation 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AB1A14-16FA-49D0-BA25-AC60DC43EF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6711" y="3907464"/>
            <a:ext cx="10982679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TransportNewLight_gdi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or Presenter’s Name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4E0BCC-8602-044F-B567-0E07E34C6B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55" y="6012009"/>
            <a:ext cx="2544831" cy="54133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5FEF726-A758-7F47-BECF-C14E4856DD23}"/>
              </a:ext>
            </a:extLst>
          </p:cNvPr>
          <p:cNvSpPr/>
          <p:nvPr userDrawn="1"/>
        </p:nvSpPr>
        <p:spPr>
          <a:xfrm>
            <a:off x="-95003" y="2948596"/>
            <a:ext cx="519905" cy="827315"/>
          </a:xfrm>
          <a:prstGeom prst="rect">
            <a:avLst/>
          </a:prstGeom>
          <a:solidFill>
            <a:srgbClr val="40915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ansportNewLight_gdi" pitchFamily="2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7BDFC12-9BAD-6C45-9090-88B7B3481EB7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9558791" y="2578056"/>
            <a:ext cx="4845327" cy="421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TransportNewLight_gdi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82940"/>
                </a:solidFill>
                <a:latin typeface="TransportNewLight_gdi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82940"/>
                </a:solidFill>
                <a:latin typeface="TransportNewLight_gdi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82940"/>
                </a:solidFill>
                <a:latin typeface="TransportNewLight_gdi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82940"/>
                </a:solidFill>
                <a:latin typeface="TransportNewLight_gdi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Providing drivers more choices for their commute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706F1A-F3AA-3644-A4A6-14EECE93013F}"/>
              </a:ext>
            </a:extLst>
          </p:cNvPr>
          <p:cNvSpPr/>
          <p:nvPr userDrawn="1"/>
        </p:nvSpPr>
        <p:spPr>
          <a:xfrm>
            <a:off x="11787889" y="5334157"/>
            <a:ext cx="264411" cy="310000"/>
          </a:xfrm>
          <a:prstGeom prst="rect">
            <a:avLst/>
          </a:prstGeom>
          <a:solidFill>
            <a:srgbClr val="40915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ansportNewLight_gd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694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5EA70A7B-B327-8741-85A7-CB4A3D83E1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565" y="6057900"/>
            <a:ext cx="6939166" cy="36512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/>
              <a:t>Disclaimer goes here (if needed)</a:t>
            </a:r>
          </a:p>
        </p:txBody>
      </p:sp>
    </p:spTree>
    <p:extLst>
      <p:ext uri="{BB962C8B-B14F-4D97-AF65-F5344CB8AC3E}">
        <p14:creationId xmlns:p14="http://schemas.microsoft.com/office/powerpoint/2010/main" val="3246335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74305D-2A20-A84D-9771-4EC04A6142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1" r="1" b="322"/>
          <a:stretch/>
        </p:blipFill>
        <p:spPr>
          <a:xfrm>
            <a:off x="-118072" y="-12700"/>
            <a:ext cx="12324586" cy="6883399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70796C2D-769F-DA42-A763-0F2D78AE3EDF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9558792" y="3804598"/>
            <a:ext cx="4845327" cy="421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TransportNewLight_gdi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82940"/>
                </a:solidFill>
                <a:latin typeface="TransportNewLight_gdi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82940"/>
                </a:solidFill>
                <a:latin typeface="TransportNewLight_gdi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82940"/>
                </a:solidFill>
                <a:latin typeface="TransportNewLight_gdi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82940"/>
                </a:solidFill>
                <a:latin typeface="TransportNewLight_gdi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Providing drivers more choices for their commute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56BE45-E72A-514C-8A65-38BAE88870F0}"/>
              </a:ext>
            </a:extLst>
          </p:cNvPr>
          <p:cNvSpPr/>
          <p:nvPr userDrawn="1"/>
        </p:nvSpPr>
        <p:spPr>
          <a:xfrm>
            <a:off x="11787890" y="6560699"/>
            <a:ext cx="264411" cy="310000"/>
          </a:xfrm>
          <a:prstGeom prst="rect">
            <a:avLst/>
          </a:prstGeom>
          <a:solidFill>
            <a:srgbClr val="40915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ansportNewLight_gdi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2AD2445-28A0-6A4C-978D-6B7B05FCC4E6}"/>
              </a:ext>
            </a:extLst>
          </p:cNvPr>
          <p:cNvSpPr/>
          <p:nvPr userDrawn="1"/>
        </p:nvSpPr>
        <p:spPr>
          <a:xfrm>
            <a:off x="-95003" y="2184222"/>
            <a:ext cx="519905" cy="827315"/>
          </a:xfrm>
          <a:prstGeom prst="rect">
            <a:avLst/>
          </a:prstGeom>
          <a:solidFill>
            <a:srgbClr val="40915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ansportNewLight_gdi" pitchFamily="2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B7907F05-61FA-6148-AFA3-7C16C7B48516}"/>
              </a:ext>
            </a:extLst>
          </p:cNvPr>
          <p:cNvSpPr txBox="1">
            <a:spLocks/>
          </p:cNvSpPr>
          <p:nvPr userDrawn="1"/>
        </p:nvSpPr>
        <p:spPr>
          <a:xfrm>
            <a:off x="550051" y="2184222"/>
            <a:ext cx="10615448" cy="16557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82940"/>
                </a:solidFill>
                <a:latin typeface="TransportNewMedium_gdi" pitchFamily="2" charset="77"/>
                <a:ea typeface="+mj-ea"/>
                <a:cs typeface="+mj-cs"/>
              </a:defRPr>
            </a:lvl1pPr>
          </a:lstStyle>
          <a:p>
            <a:r>
              <a:rPr lang="en-US" sz="6600">
                <a:solidFill>
                  <a:schemeClr val="bg1"/>
                </a:solidFill>
                <a:latin typeface="TransportNewLight_gdi"/>
              </a:rPr>
              <a:t>Closing Remarks</a:t>
            </a:r>
          </a:p>
        </p:txBody>
      </p:sp>
    </p:spTree>
    <p:extLst>
      <p:ext uri="{BB962C8B-B14F-4D97-AF65-F5344CB8AC3E}">
        <p14:creationId xmlns:p14="http://schemas.microsoft.com/office/powerpoint/2010/main" val="3406806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9AD2F42-2E0A-5647-B96D-E267F4C551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B465C8-35EB-544D-B744-7871A6117FA2}"/>
              </a:ext>
            </a:extLst>
          </p:cNvPr>
          <p:cNvSpPr txBox="1"/>
          <p:nvPr userDrawn="1"/>
        </p:nvSpPr>
        <p:spPr>
          <a:xfrm>
            <a:off x="1" y="3101147"/>
            <a:ext cx="12191998" cy="861774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sz="5000">
                <a:solidFill>
                  <a:schemeClr val="bg1"/>
                </a:solidFill>
                <a:latin typeface="TransportNewMedium_gdi" pitchFamily="2" charset="77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86053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AA810-4EEC-4D0F-B163-DFC963816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3626" y="946215"/>
            <a:ext cx="7884748" cy="11948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FB6233-FC4F-4628-BA1D-2782F64945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45280" y="6377940"/>
            <a:ext cx="3901440" cy="244411"/>
          </a:xfrm>
        </p:spPr>
        <p:txBody>
          <a:bodyPr/>
          <a:lstStyle>
            <a:lvl1pPr>
              <a:defRPr>
                <a:latin typeface="TransportNewLight_gdi" pitchFamily="2" charset="0"/>
              </a:defRPr>
            </a:lvl1pPr>
          </a:lstStyle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1D367-A9C7-46F9-B78E-724D1BEC06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741884" y="6105855"/>
            <a:ext cx="278630" cy="162941"/>
          </a:xfrm>
        </p:spPr>
        <p:txBody>
          <a:bodyPr/>
          <a:lstStyle>
            <a:lvl1pPr>
              <a:defRPr>
                <a:latin typeface="TransportNewLight_gdi" pitchFamily="2" charset="0"/>
              </a:defRPr>
            </a:lvl1pPr>
          </a:lstStyle>
          <a:p>
            <a:fld id="{83ADE164-D45A-44D8-82C5-2E0962BB70DA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426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–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D95E5D2-3F0B-824A-B086-475FF5A894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1" r="1" b="17672"/>
          <a:stretch/>
        </p:blipFill>
        <p:spPr>
          <a:xfrm>
            <a:off x="-118072" y="-25399"/>
            <a:ext cx="12324586" cy="568529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9765E1A-DDA2-0947-9C41-F88E0283E8FC}"/>
              </a:ext>
            </a:extLst>
          </p:cNvPr>
          <p:cNvSpPr/>
          <p:nvPr userDrawn="1"/>
        </p:nvSpPr>
        <p:spPr>
          <a:xfrm>
            <a:off x="0" y="5655301"/>
            <a:ext cx="12206513" cy="12026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ansportNewLight_gdi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DBA6A1-A578-41C1-8E73-BDD1597F3C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6712" y="2159627"/>
            <a:ext cx="10992618" cy="1655762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000" b="0">
                <a:solidFill>
                  <a:schemeClr val="bg1"/>
                </a:solidFill>
                <a:latin typeface="TransportNewMedium_gdi" pitchFamily="2" charset="77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AB1A14-16FA-49D0-BA25-AC60DC43EFB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6711" y="3907464"/>
            <a:ext cx="1099261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TransportNewLight_gdi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 or Presenter’s Name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4E0BCC-8602-044F-B567-0E07E34C6B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55" y="6012009"/>
            <a:ext cx="2544831" cy="54133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5FEF726-A758-7F47-BECF-C14E4856DD23}"/>
              </a:ext>
            </a:extLst>
          </p:cNvPr>
          <p:cNvSpPr/>
          <p:nvPr userDrawn="1"/>
        </p:nvSpPr>
        <p:spPr>
          <a:xfrm>
            <a:off x="-95003" y="2279523"/>
            <a:ext cx="519905" cy="827315"/>
          </a:xfrm>
          <a:prstGeom prst="rect">
            <a:avLst/>
          </a:prstGeom>
          <a:solidFill>
            <a:srgbClr val="40915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ansportNewLight_gdi" pitchFamily="2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7BDFC12-9BAD-6C45-9090-88B7B3481EB7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9558791" y="2578056"/>
            <a:ext cx="4845327" cy="421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TransportNewLight_gdi" pitchFamily="2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82940"/>
                </a:solidFill>
                <a:latin typeface="TransportNewLight_gdi" pitchFamily="2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82940"/>
                </a:solidFill>
                <a:latin typeface="TransportNewLight_gdi" pitchFamily="2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82940"/>
                </a:solidFill>
                <a:latin typeface="TransportNewLight_gdi" pitchFamily="2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82940"/>
                </a:solidFill>
                <a:latin typeface="TransportNewLight_gdi" pitchFamily="2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/>
              <a:t>Providing drivers more choices for their commute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706F1A-F3AA-3644-A4A6-14EECE93013F}"/>
              </a:ext>
            </a:extLst>
          </p:cNvPr>
          <p:cNvSpPr/>
          <p:nvPr userDrawn="1"/>
        </p:nvSpPr>
        <p:spPr>
          <a:xfrm>
            <a:off x="11787889" y="5334157"/>
            <a:ext cx="264411" cy="310000"/>
          </a:xfrm>
          <a:prstGeom prst="rect">
            <a:avLst/>
          </a:prstGeom>
          <a:solidFill>
            <a:srgbClr val="40915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ansportNewLight_gd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211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9AD2F42-2E0A-5647-B96D-E267F4C551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DBA6A1-A578-41C1-8E73-BDD1597F3C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305542"/>
            <a:ext cx="12192000" cy="1655762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000" b="0">
                <a:solidFill>
                  <a:schemeClr val="bg1"/>
                </a:solidFill>
                <a:latin typeface="TransportNewMedium_gdi" pitchFamily="2" charset="77"/>
              </a:defRPr>
            </a:lvl1pPr>
          </a:lstStyle>
          <a:p>
            <a:r>
              <a:rPr lang="en-US"/>
              <a:t>Section Slide</a:t>
            </a:r>
          </a:p>
        </p:txBody>
      </p:sp>
    </p:spTree>
    <p:extLst>
      <p:ext uri="{BB962C8B-B14F-4D97-AF65-F5344CB8AC3E}">
        <p14:creationId xmlns:p14="http://schemas.microsoft.com/office/powerpoint/2010/main" val="687926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5E2B8-F038-4FB6-BA9A-7A2FA8563427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Bullet 1</a:t>
            </a:r>
          </a:p>
          <a:p>
            <a:pPr lvl="2"/>
            <a:r>
              <a:rPr lang="en-US"/>
              <a:t>Bullet 2</a:t>
            </a:r>
          </a:p>
          <a:p>
            <a:pPr lvl="3"/>
            <a:r>
              <a:rPr lang="en-US"/>
              <a:t>Bullet 3</a:t>
            </a:r>
          </a:p>
          <a:p>
            <a:pPr lvl="4"/>
            <a:r>
              <a:rPr lang="en-US"/>
              <a:t>Bullet 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25EFA3-FC1E-4DE4-8F4E-6408E1D0F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566" y="1091889"/>
            <a:ext cx="11235350" cy="2869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76F7424-9D0C-0F4E-B909-F8547D1471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565" y="6057900"/>
            <a:ext cx="6939166" cy="36512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/>
              <a:t>Disclaimer goes here (if needed)</a:t>
            </a:r>
          </a:p>
        </p:txBody>
      </p:sp>
    </p:spTree>
    <p:extLst>
      <p:ext uri="{BB962C8B-B14F-4D97-AF65-F5344CB8AC3E}">
        <p14:creationId xmlns:p14="http://schemas.microsoft.com/office/powerpoint/2010/main" val="536401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5D41A3-BF6C-8349-BB34-6207364B9B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565" y="1440285"/>
            <a:ext cx="11235349" cy="367451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400">
                <a:solidFill>
                  <a:srgbClr val="409155"/>
                </a:solidFill>
                <a:latin typeface="TransportNewMedium_gdi" pitchFamily="2" charset="77"/>
              </a:defRPr>
            </a:lvl1pPr>
            <a:lvl2pPr marL="742950" indent="-285750">
              <a:buFont typeface="Arial" panose="020B0604020202020204" pitchFamily="34" charset="0"/>
              <a:buChar char="•"/>
              <a:defRPr>
                <a:solidFill>
                  <a:srgbClr val="606165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>
                <a:solidFill>
                  <a:srgbClr val="606165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solidFill>
                  <a:srgbClr val="606165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>
                <a:solidFill>
                  <a:srgbClr val="606165"/>
                </a:solidFill>
              </a:defRPr>
            </a:lvl5pPr>
          </a:lstStyle>
          <a:p>
            <a:pPr lvl="0"/>
            <a:r>
              <a:rPr lang="en-US"/>
              <a:t>Subtitle Goes Here (if needed)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B363635-00AC-1C45-A599-7BA13E1C46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4565" y="2099094"/>
            <a:ext cx="11235351" cy="3814689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Bullet 1</a:t>
            </a:r>
          </a:p>
          <a:p>
            <a:pPr lvl="2"/>
            <a:r>
              <a:rPr lang="en-US"/>
              <a:t>Bullet 2</a:t>
            </a:r>
          </a:p>
          <a:p>
            <a:pPr lvl="3"/>
            <a:r>
              <a:rPr lang="en-US"/>
              <a:t>Bullet 3</a:t>
            </a:r>
          </a:p>
          <a:p>
            <a:pPr lvl="4"/>
            <a:r>
              <a:rPr lang="en-US"/>
              <a:t>Bullet 4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8520A6F-8DCC-F44F-8D67-663776233E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566" y="1091889"/>
            <a:ext cx="11235350" cy="2869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06AD872-1A02-3C4C-8ADE-6BD261D1F5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565" y="6057900"/>
            <a:ext cx="6939166" cy="36512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/>
              <a:t>Disclaimer goes here (if needed)</a:t>
            </a:r>
          </a:p>
        </p:txBody>
      </p:sp>
    </p:spTree>
    <p:extLst>
      <p:ext uri="{BB962C8B-B14F-4D97-AF65-F5344CB8AC3E}">
        <p14:creationId xmlns:p14="http://schemas.microsoft.com/office/powerpoint/2010/main" val="4258370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8778E9-DF57-B045-90B3-88A4E02013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A2F39D0-9704-1144-B462-46BDFA1954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4565" y="1715272"/>
            <a:ext cx="11235351" cy="418833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Bullet 1</a:t>
            </a:r>
          </a:p>
          <a:p>
            <a:pPr lvl="2"/>
            <a:r>
              <a:rPr lang="en-US"/>
              <a:t>Bullet 2</a:t>
            </a:r>
          </a:p>
          <a:p>
            <a:pPr lvl="3"/>
            <a:r>
              <a:rPr lang="en-US"/>
              <a:t>Bullet 3</a:t>
            </a:r>
          </a:p>
          <a:p>
            <a:pPr lvl="4"/>
            <a:r>
              <a:rPr lang="en-US"/>
              <a:t>Bullet 4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4B8ADD6-50F0-5440-93EC-D3392EB5FB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566" y="1091889"/>
            <a:ext cx="11235350" cy="2869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B7546AD-D2AA-344E-9FD1-5A6C46C080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565" y="6057900"/>
            <a:ext cx="6939166" cy="36512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/>
              <a:t>Disclaimer goes here (if needed)</a:t>
            </a:r>
          </a:p>
        </p:txBody>
      </p:sp>
    </p:spTree>
    <p:extLst>
      <p:ext uri="{BB962C8B-B14F-4D97-AF65-F5344CB8AC3E}">
        <p14:creationId xmlns:p14="http://schemas.microsoft.com/office/powerpoint/2010/main" val="3922816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5E2B8-F038-4FB6-BA9A-7A2FA856342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4565" y="1715272"/>
            <a:ext cx="5469523" cy="418833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Bullet 1</a:t>
            </a:r>
          </a:p>
          <a:p>
            <a:pPr lvl="2"/>
            <a:r>
              <a:rPr lang="en-US"/>
              <a:t>Bullet 2</a:t>
            </a:r>
          </a:p>
          <a:p>
            <a:pPr lvl="3"/>
            <a:r>
              <a:rPr lang="en-US"/>
              <a:t>Bullet 3</a:t>
            </a:r>
          </a:p>
          <a:p>
            <a:pPr lvl="4"/>
            <a:r>
              <a:rPr lang="en-US"/>
              <a:t>Bullet 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25EFA3-FC1E-4DE4-8F4E-6408E1D0F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566" y="1091889"/>
            <a:ext cx="11235350" cy="2869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9771B55-37AA-A842-B949-D10D026C374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00393" y="1715272"/>
            <a:ext cx="5469523" cy="4188332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Bullet 1</a:t>
            </a:r>
          </a:p>
          <a:p>
            <a:pPr lvl="2"/>
            <a:r>
              <a:rPr lang="en-US"/>
              <a:t>Bullet 2</a:t>
            </a:r>
          </a:p>
          <a:p>
            <a:pPr lvl="3"/>
            <a:r>
              <a:rPr lang="en-US"/>
              <a:t>Bullet 3</a:t>
            </a:r>
          </a:p>
          <a:p>
            <a:pPr lvl="4"/>
            <a:r>
              <a:rPr lang="en-US"/>
              <a:t>Bullet 4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F77E5467-9466-2745-BA80-2F84D14404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565" y="6057900"/>
            <a:ext cx="6939166" cy="36512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/>
              <a:t>Disclaimer goes here (if needed)</a:t>
            </a:r>
          </a:p>
        </p:txBody>
      </p:sp>
    </p:spTree>
    <p:extLst>
      <p:ext uri="{BB962C8B-B14F-4D97-AF65-F5344CB8AC3E}">
        <p14:creationId xmlns:p14="http://schemas.microsoft.com/office/powerpoint/2010/main" val="1930314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5EFA3-FC1E-4DE4-8F4E-6408E1D0F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566" y="1091889"/>
            <a:ext cx="11235350" cy="2869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98BCC4E-E0D2-EF4E-85CB-01AE451355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565" y="6057900"/>
            <a:ext cx="6939166" cy="36512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/>
              <a:t>Disclaimer goes here (if needed)</a:t>
            </a:r>
          </a:p>
        </p:txBody>
      </p:sp>
    </p:spTree>
    <p:extLst>
      <p:ext uri="{BB962C8B-B14F-4D97-AF65-F5344CB8AC3E}">
        <p14:creationId xmlns:p14="http://schemas.microsoft.com/office/powerpoint/2010/main" val="1208918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s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5E2B8-F038-4FB6-BA9A-7A2FA856342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4565" y="1715272"/>
            <a:ext cx="11235351" cy="382320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Bullet 1</a:t>
            </a:r>
          </a:p>
          <a:p>
            <a:pPr lvl="2"/>
            <a:r>
              <a:rPr lang="en-US"/>
              <a:t>Bullet 2</a:t>
            </a:r>
          </a:p>
          <a:p>
            <a:pPr lvl="3"/>
            <a:r>
              <a:rPr lang="en-US"/>
              <a:t>Bullet 3</a:t>
            </a:r>
          </a:p>
          <a:p>
            <a:pPr lvl="4"/>
            <a:r>
              <a:rPr lang="en-US"/>
              <a:t>Bullet 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25EFA3-FC1E-4DE4-8F4E-6408E1D0F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566" y="1091889"/>
            <a:ext cx="11235350" cy="2869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Goes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76ED25-07C6-FC43-B067-B7044A6CA0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65" y="6176626"/>
            <a:ext cx="1588693" cy="337946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6B947489-C7FD-254F-8E41-FBF9A385A0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565" y="5674990"/>
            <a:ext cx="6939166" cy="365125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n-US"/>
              <a:t>Disclaimer goes here (if needed)</a:t>
            </a:r>
          </a:p>
        </p:txBody>
      </p:sp>
    </p:spTree>
    <p:extLst>
      <p:ext uri="{BB962C8B-B14F-4D97-AF65-F5344CB8AC3E}">
        <p14:creationId xmlns:p14="http://schemas.microsoft.com/office/powerpoint/2010/main" val="3042429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18280C9-CCEB-BA44-8DF8-2C25C75D7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566" y="1091889"/>
            <a:ext cx="11235350" cy="286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Title Goes Here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F31705-C8E1-4A43-A105-3EE775021AAE}"/>
              </a:ext>
            </a:extLst>
          </p:cNvPr>
          <p:cNvSpPr/>
          <p:nvPr userDrawn="1"/>
        </p:nvSpPr>
        <p:spPr>
          <a:xfrm>
            <a:off x="-5500300" y="1"/>
            <a:ext cx="4061883" cy="6857999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ansportNewLight_gdi" pitchFamily="2" charset="0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14F76F9-26CA-9044-AC14-2867D1AB4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4565" y="1715272"/>
            <a:ext cx="11235351" cy="4188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Title</a:t>
            </a:r>
          </a:p>
          <a:p>
            <a:pPr lvl="1"/>
            <a:r>
              <a:rPr lang="en-US"/>
              <a:t>Bullet 1</a:t>
            </a:r>
          </a:p>
          <a:p>
            <a:pPr lvl="2"/>
            <a:r>
              <a:rPr lang="en-US"/>
              <a:t>Bullet 2</a:t>
            </a:r>
          </a:p>
          <a:p>
            <a:pPr lvl="3"/>
            <a:r>
              <a:rPr lang="en-US"/>
              <a:t>Bullet 3</a:t>
            </a:r>
          </a:p>
          <a:p>
            <a:pPr lvl="4"/>
            <a:r>
              <a:rPr lang="en-US"/>
              <a:t>Bullet 4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2DD79CF-09E0-7940-8DF6-9743DB35A41E}"/>
              </a:ext>
            </a:extLst>
          </p:cNvPr>
          <p:cNvSpPr/>
          <p:nvPr userDrawn="1"/>
        </p:nvSpPr>
        <p:spPr>
          <a:xfrm>
            <a:off x="-5134781" y="259307"/>
            <a:ext cx="3312541" cy="1595385"/>
          </a:xfrm>
          <a:prstGeom prst="roundRect">
            <a:avLst/>
          </a:prstGeom>
          <a:solidFill>
            <a:srgbClr val="082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ansportNewLight_gdi" pitchFamily="2" charset="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11429A3-AEA0-894A-8DD9-C63E58577A12}"/>
              </a:ext>
            </a:extLst>
          </p:cNvPr>
          <p:cNvSpPr/>
          <p:nvPr userDrawn="1"/>
        </p:nvSpPr>
        <p:spPr>
          <a:xfrm>
            <a:off x="-5139562" y="2099141"/>
            <a:ext cx="1959824" cy="928589"/>
          </a:xfrm>
          <a:prstGeom prst="roundRect">
            <a:avLst/>
          </a:prstGeom>
          <a:solidFill>
            <a:srgbClr val="163C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ansportNewLight_gdi" pitchFamily="2" charset="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1FE9E34E-B10F-3A46-881A-B5E091C6DE40}"/>
              </a:ext>
            </a:extLst>
          </p:cNvPr>
          <p:cNvSpPr/>
          <p:nvPr userDrawn="1"/>
        </p:nvSpPr>
        <p:spPr>
          <a:xfrm>
            <a:off x="-5139562" y="3298410"/>
            <a:ext cx="1959824" cy="928589"/>
          </a:xfrm>
          <a:prstGeom prst="roundRect">
            <a:avLst/>
          </a:prstGeom>
          <a:solidFill>
            <a:srgbClr val="3E8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ansportNewLight_gdi" pitchFamily="2" charset="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B730AF86-DA10-FF4E-96B4-AAF3754787CC}"/>
              </a:ext>
            </a:extLst>
          </p:cNvPr>
          <p:cNvSpPr/>
          <p:nvPr userDrawn="1"/>
        </p:nvSpPr>
        <p:spPr>
          <a:xfrm>
            <a:off x="-3001015" y="3272179"/>
            <a:ext cx="1197826" cy="403875"/>
          </a:xfrm>
          <a:prstGeom prst="roundRect">
            <a:avLst/>
          </a:prstGeom>
          <a:solidFill>
            <a:srgbClr val="1D6E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ansportNewLight_gdi" pitchFamily="2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4BA92F1-B444-724F-905B-78E2875F5646}"/>
              </a:ext>
            </a:extLst>
          </p:cNvPr>
          <p:cNvSpPr/>
          <p:nvPr userDrawn="1"/>
        </p:nvSpPr>
        <p:spPr>
          <a:xfrm>
            <a:off x="-3001015" y="3818575"/>
            <a:ext cx="1197826" cy="403875"/>
          </a:xfrm>
          <a:prstGeom prst="roundRect">
            <a:avLst/>
          </a:prstGeom>
          <a:solidFill>
            <a:srgbClr val="8FC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ansportNewLight_gdi" pitchFamily="2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E9E16DD-0F05-124A-BDE9-D65094EB1404}"/>
              </a:ext>
            </a:extLst>
          </p:cNvPr>
          <p:cNvSpPr/>
          <p:nvPr userDrawn="1"/>
        </p:nvSpPr>
        <p:spPr>
          <a:xfrm>
            <a:off x="-3001015" y="2103214"/>
            <a:ext cx="1197825" cy="403875"/>
          </a:xfrm>
          <a:prstGeom prst="roundRect">
            <a:avLst/>
          </a:prstGeom>
          <a:solidFill>
            <a:srgbClr val="4581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ansportNewLight_gdi" pitchFamily="2" charset="0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91F3899-442A-FE4A-B847-1C41229856B5}"/>
              </a:ext>
            </a:extLst>
          </p:cNvPr>
          <p:cNvSpPr/>
          <p:nvPr userDrawn="1"/>
        </p:nvSpPr>
        <p:spPr>
          <a:xfrm>
            <a:off x="-3001015" y="2629945"/>
            <a:ext cx="1197825" cy="403875"/>
          </a:xfrm>
          <a:prstGeom prst="roundRect">
            <a:avLst/>
          </a:prstGeom>
          <a:solidFill>
            <a:srgbClr val="6CA5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ansportNewLight_gdi" pitchFamily="2" charset="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370E20DC-9B71-764C-81B0-AE09F6F36AAE}"/>
              </a:ext>
            </a:extLst>
          </p:cNvPr>
          <p:cNvSpPr/>
          <p:nvPr userDrawn="1"/>
        </p:nvSpPr>
        <p:spPr>
          <a:xfrm>
            <a:off x="-5139562" y="4491858"/>
            <a:ext cx="1959824" cy="92858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ansportNewLight_gdi" pitchFamily="2" charset="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8B3A595B-6483-F343-81A6-AB1F30345C47}"/>
              </a:ext>
            </a:extLst>
          </p:cNvPr>
          <p:cNvSpPr/>
          <p:nvPr userDrawn="1"/>
        </p:nvSpPr>
        <p:spPr>
          <a:xfrm>
            <a:off x="-3001015" y="4465627"/>
            <a:ext cx="1197826" cy="40387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ansportNewLight_gdi" pitchFamily="2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829367E2-34EF-5C45-9701-A2B51608EF6A}"/>
              </a:ext>
            </a:extLst>
          </p:cNvPr>
          <p:cNvSpPr/>
          <p:nvPr userDrawn="1"/>
        </p:nvSpPr>
        <p:spPr>
          <a:xfrm>
            <a:off x="-3001015" y="5012023"/>
            <a:ext cx="1197826" cy="40387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ansportNewLight_gdi" pitchFamily="2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305FDAD7-408A-1247-8869-8159751B035D}"/>
              </a:ext>
            </a:extLst>
          </p:cNvPr>
          <p:cNvSpPr/>
          <p:nvPr userDrawn="1"/>
        </p:nvSpPr>
        <p:spPr>
          <a:xfrm>
            <a:off x="-3001015" y="5654257"/>
            <a:ext cx="1197826" cy="403875"/>
          </a:xfrm>
          <a:prstGeom prst="roundRect">
            <a:avLst/>
          </a:prstGeom>
          <a:solidFill>
            <a:srgbClr val="FAC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ansportNewLight_gdi" pitchFamily="2" charset="0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D30619FC-40B3-6342-BFAB-D7645953D20C}"/>
              </a:ext>
            </a:extLst>
          </p:cNvPr>
          <p:cNvSpPr/>
          <p:nvPr userDrawn="1"/>
        </p:nvSpPr>
        <p:spPr>
          <a:xfrm>
            <a:off x="-3001015" y="6200653"/>
            <a:ext cx="1197826" cy="403875"/>
          </a:xfrm>
          <a:prstGeom prst="roundRect">
            <a:avLst/>
          </a:prstGeom>
          <a:solidFill>
            <a:srgbClr val="F9B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ansportNewLight_gdi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A5F719-B578-7B47-B721-FF416C34000A}"/>
              </a:ext>
            </a:extLst>
          </p:cNvPr>
          <p:cNvSpPr txBox="1"/>
          <p:nvPr userDrawn="1"/>
        </p:nvSpPr>
        <p:spPr>
          <a:xfrm>
            <a:off x="-5139561" y="5580565"/>
            <a:ext cx="1959824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latin typeface="TransportNewMedium_gdi" pitchFamily="2" charset="77"/>
              </a:rPr>
              <a:t>Eyedropper tool to grab colors</a:t>
            </a:r>
          </a:p>
          <a:p>
            <a:pPr marL="171450" indent="-171450">
              <a:buFontTx/>
              <a:buChar char="-"/>
            </a:pPr>
            <a:r>
              <a:rPr lang="en-US" sz="800">
                <a:solidFill>
                  <a:schemeClr val="bg1"/>
                </a:solidFill>
                <a:latin typeface="TransportNewLight_gdi" pitchFamily="2" charset="77"/>
              </a:rPr>
              <a:t>Select the shape or text</a:t>
            </a:r>
          </a:p>
          <a:p>
            <a:pPr marL="171450" indent="-171450">
              <a:buFontTx/>
              <a:buChar char="-"/>
            </a:pPr>
            <a:r>
              <a:rPr lang="en-US" sz="800">
                <a:solidFill>
                  <a:schemeClr val="bg1"/>
                </a:solidFill>
                <a:latin typeface="TransportNewLight_gdi" pitchFamily="2" charset="77"/>
              </a:rPr>
              <a:t>On the Shape Format or Shape Fill dropdown, select the eyedropper tool from the list</a:t>
            </a:r>
          </a:p>
          <a:p>
            <a:pPr marL="171450" indent="-171450">
              <a:buFontTx/>
              <a:buChar char="-"/>
            </a:pPr>
            <a:r>
              <a:rPr lang="en-US" sz="800">
                <a:solidFill>
                  <a:schemeClr val="bg1"/>
                </a:solidFill>
                <a:latin typeface="TransportNewLight_gdi" pitchFamily="2" charset="77"/>
              </a:rPr>
              <a:t>Your mouse will turn into an eyedropper</a:t>
            </a:r>
          </a:p>
          <a:p>
            <a:pPr marL="171450" indent="-171450">
              <a:buFontTx/>
              <a:buChar char="-"/>
            </a:pPr>
            <a:r>
              <a:rPr lang="en-US" sz="800">
                <a:solidFill>
                  <a:schemeClr val="bg1"/>
                </a:solidFill>
                <a:latin typeface="TransportNewLight_gdi" pitchFamily="2" charset="77"/>
              </a:rPr>
              <a:t>Select the color you would like to use from above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3431580-FB0E-9641-B838-929B53D0AF95}"/>
              </a:ext>
            </a:extLst>
          </p:cNvPr>
          <p:cNvSpPr/>
          <p:nvPr userDrawn="1"/>
        </p:nvSpPr>
        <p:spPr>
          <a:xfrm>
            <a:off x="11141765" y="6492875"/>
            <a:ext cx="528151" cy="365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ransportNewLight_gdi" pitchFamily="2" charset="0"/>
            </a:endParaRP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F91203F5-FD6F-6D4F-A77F-8EEEB280E7F2}"/>
              </a:ext>
            </a:extLst>
          </p:cNvPr>
          <p:cNvSpPr txBox="1">
            <a:spLocks/>
          </p:cNvSpPr>
          <p:nvPr userDrawn="1"/>
        </p:nvSpPr>
        <p:spPr>
          <a:xfrm>
            <a:off x="11141764" y="6492874"/>
            <a:ext cx="52815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242A913A-3D76-A24F-93D7-30008D8DD2C5}" type="slidenum">
              <a:rPr lang="en-US" altLang="en-US" sz="900" smtClean="0">
                <a:solidFill>
                  <a:schemeClr val="bg1"/>
                </a:solidFill>
                <a:latin typeface="TransportNewLight_gdi" pitchFamily="2" charset="77"/>
              </a:rPr>
              <a:pPr algn="ctr">
                <a:defRPr/>
              </a:pPr>
              <a:t>‹#›</a:t>
            </a:fld>
            <a:endParaRPr lang="en-US" altLang="en-US" sz="900">
              <a:solidFill>
                <a:schemeClr val="bg1"/>
              </a:solidFill>
              <a:latin typeface="TransportNewLight_gdi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66859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2" r:id="rId3"/>
    <p:sldLayoutId id="2147483660" r:id="rId4"/>
    <p:sldLayoutId id="2147483663" r:id="rId5"/>
    <p:sldLayoutId id="2147483669" r:id="rId6"/>
    <p:sldLayoutId id="2147483674" r:id="rId7"/>
    <p:sldLayoutId id="2147483672" r:id="rId8"/>
    <p:sldLayoutId id="2147483673" r:id="rId9"/>
    <p:sldLayoutId id="2147483655" r:id="rId10"/>
    <p:sldLayoutId id="2147483665" r:id="rId11"/>
    <p:sldLayoutId id="2147483668" r:id="rId12"/>
    <p:sldLayoutId id="2147483678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082940"/>
          </a:solidFill>
          <a:latin typeface="TransportNewMedium_gdi" pitchFamily="2" charset="77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082940"/>
          </a:solidFill>
          <a:latin typeface="TransportNewLight_gdi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82940"/>
          </a:solidFill>
          <a:latin typeface="TransportNewLight_gdi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82940"/>
          </a:solidFill>
          <a:latin typeface="TransportNewLight_gdi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82940"/>
          </a:solidFill>
          <a:latin typeface="TransportNewLight_gdi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82940"/>
          </a:solidFill>
          <a:latin typeface="TransportNewLight_gdi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connect.ncdot.gov/business/Turnpike/Pages/C540P2RFP.aspx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ncta_c540p2_rfp@ncdot.gov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ncta_c540p2_rfp@ncdot.gov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D6A05-AB7C-A249-A1C9-76743B2CF7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/>
              <a:t>Complete 540 Phase 2 Roadside Support System RFP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BF27B1-123E-6347-99A9-DDBD3FEA1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6711" y="3907464"/>
            <a:ext cx="10982679" cy="179483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TransportNewLight_gdi"/>
              </a:rPr>
              <a:t>Mandatory Pre-Proposal Scope of Services Meeting</a:t>
            </a:r>
          </a:p>
          <a:p>
            <a:endParaRPr lang="en-US"/>
          </a:p>
          <a:p>
            <a:r>
              <a:rPr lang="en-US" sz="2000">
                <a:latin typeface="TransportNewLight_gdi"/>
              </a:rPr>
              <a:t>March 18, 2026, 1:00 p.m. – 2:00 p.m. ET</a:t>
            </a:r>
            <a:endParaRPr lang="en-US" sz="2000"/>
          </a:p>
          <a:p>
            <a:r>
              <a:rPr lang="en-US" sz="1400"/>
              <a:t>Online via Web conference</a:t>
            </a:r>
          </a:p>
        </p:txBody>
      </p:sp>
    </p:spTree>
    <p:extLst>
      <p:ext uri="{BB962C8B-B14F-4D97-AF65-F5344CB8AC3E}">
        <p14:creationId xmlns:p14="http://schemas.microsoft.com/office/powerpoint/2010/main" val="177878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5030A6-CA65-C939-BAAF-4A594634C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1D44756-9F50-DA63-D9BA-108595808F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9672" y="664015"/>
            <a:ext cx="11235350" cy="379515"/>
          </a:xfrm>
          <a:prstGeom prst="rect">
            <a:avLst/>
          </a:prstGeom>
        </p:spPr>
        <p:txBody>
          <a:bodyPr vert="horz" wrap="square" lIns="0" tIns="10085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79"/>
              </a:spcBef>
            </a:pPr>
            <a:r>
              <a:rPr lang="en-US"/>
              <a:t>Complete 540 Phase 2 Roadside Support System RFP Goals</a:t>
            </a:r>
            <a:endParaRPr spc="-22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340E77-030C-F455-C25C-D3EC1B5A3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672" y="1222714"/>
            <a:ext cx="11131496" cy="510593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TRANSPORTNEWLIGHT_GDI"/>
                <a:cs typeface="Arial"/>
              </a:rPr>
              <a:t>Deploy a modern toll collection system using a single overhead gantry with no in-pavement sensors for detection or classification. 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TRANSPORTNEWLIGHT_GDI"/>
                <a:cs typeface="Arial"/>
              </a:rPr>
              <a:t>Implement an AVI system aligned with RTCS needs, using only approved E-</a:t>
            </a:r>
            <a:r>
              <a:rPr lang="en-US" dirty="0" err="1">
                <a:solidFill>
                  <a:schemeClr val="tx1"/>
                </a:solidFill>
                <a:latin typeface="TRANSPORTNEWLIGHT_GDI"/>
                <a:cs typeface="Arial"/>
              </a:rPr>
              <a:t>ZPass</a:t>
            </a:r>
            <a:r>
              <a:rPr lang="en-US" dirty="0">
                <a:solidFill>
                  <a:schemeClr val="tx1"/>
                </a:solidFill>
                <a:latin typeface="TRANSPORTNEWLIGHT_GDI"/>
                <a:cs typeface="Arial"/>
              </a:rPr>
              <a:t> certified equipment.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TRANSPORTNEWLIGHT_GDI"/>
                <a:cs typeface="Arial"/>
              </a:rPr>
              <a:t>Minimize physical infrastructure for toll collection system deployment. 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TRANSPORTNEWLIGHT_GDI"/>
                <a:cs typeface="Arial"/>
              </a:rPr>
              <a:t>Deliver a scalable, modular system that can integrate with evolving technologies. 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TRANSPORTNEWLIGHT_GDI"/>
                <a:cs typeface="Arial"/>
              </a:rPr>
              <a:t>Provide a highly resilient system architecture.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  <a:latin typeface="TRANSPORTNEWLIGHT_GDI"/>
                <a:cs typeface="Arial"/>
              </a:rPr>
              <a:t>Optimize efficiency with a lightweight Transactions Reconciliation Host (TRH). </a:t>
            </a:r>
          </a:p>
          <a:p>
            <a:pPr marL="0" indent="0">
              <a:lnSpc>
                <a:spcPct val="170000"/>
              </a:lnSpc>
              <a:buNone/>
            </a:pPr>
            <a:endParaRPr lang="en-US">
              <a:solidFill>
                <a:schemeClr val="tx1"/>
              </a:solidFill>
              <a:latin typeface="TRANSPORTNEWLIGHT_GDI" pitchFamily="2" charset="77"/>
              <a:cs typeface="Arial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endParaRPr lang="en-US">
              <a:solidFill>
                <a:schemeClr val="tx1"/>
              </a:solidFill>
              <a:latin typeface="TRANSPORTNEWLIGHT_GDI" pitchFamily="2" charset="7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7735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D007A-CB97-9B4E-89A4-96AD6756B2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68651"/>
            <a:ext cx="12192000" cy="1655762"/>
          </a:xfrm>
        </p:spPr>
        <p:txBody>
          <a:bodyPr/>
          <a:lstStyle/>
          <a:p>
            <a:r>
              <a:rPr lang="en-US" sz="4000" spc="-9">
                <a:solidFill>
                  <a:srgbClr val="FFFFFF"/>
                </a:solidFill>
              </a:rPr>
              <a:t>Overview of Procurement Process</a:t>
            </a:r>
            <a:endParaRPr lang="en-US" sz="4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D1D579-4C46-5748-A7AB-990630D49E9B}"/>
              </a:ext>
            </a:extLst>
          </p:cNvPr>
          <p:cNvSpPr txBox="1"/>
          <p:nvPr/>
        </p:nvSpPr>
        <p:spPr>
          <a:xfrm>
            <a:off x="0" y="3817743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TransportNewMedium_gdi" panose="020B0604020202020204" charset="0"/>
              </a:rPr>
              <a:t>Eliza Davis</a:t>
            </a:r>
            <a:endParaRPr lang="en-US" sz="1400">
              <a:solidFill>
                <a:schemeClr val="bg1"/>
              </a:solidFill>
              <a:latin typeface="TransportNewLight_gdi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91706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085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79"/>
              </a:spcBef>
            </a:pPr>
            <a:r>
              <a:rPr spc="-9"/>
              <a:t>RFP</a:t>
            </a:r>
            <a:r>
              <a:rPr spc="-137"/>
              <a:t> </a:t>
            </a:r>
            <a:r>
              <a:rPr spc="-4"/>
              <a:t>Content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810E13-3B59-49C0-AE9B-41A1594BC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565" y="1715272"/>
            <a:ext cx="11122435" cy="4188332"/>
          </a:xfrm>
        </p:spPr>
        <p:txBody>
          <a:bodyPr/>
          <a:lstStyle/>
          <a:p>
            <a:pPr marL="353546">
              <a:spcBef>
                <a:spcPts val="596"/>
              </a:spcBef>
              <a:buFont typeface="Wingdings" panose="05000000000000000000" pitchFamily="2" charset="2"/>
              <a:buChar char="Ø"/>
              <a:tabLst>
                <a:tab pos="314902" algn="l"/>
                <a:tab pos="315462" algn="l"/>
              </a:tabLst>
            </a:pPr>
            <a:r>
              <a:rPr lang="en-US">
                <a:solidFill>
                  <a:schemeClr val="tx1"/>
                </a:solidFill>
                <a:latin typeface="TRANSPORTNEWLIGHT_GDI" pitchFamily="2" charset="77"/>
                <a:cs typeface="Arial"/>
              </a:rPr>
              <a:t>Part I: Administrative</a:t>
            </a:r>
          </a:p>
          <a:p>
            <a:pPr marL="353546">
              <a:spcBef>
                <a:spcPts val="596"/>
              </a:spcBef>
              <a:buFont typeface="Wingdings" panose="05000000000000000000" pitchFamily="2" charset="2"/>
              <a:buChar char="Ø"/>
              <a:tabLst>
                <a:tab pos="314902" algn="l"/>
                <a:tab pos="315462" algn="l"/>
              </a:tabLst>
            </a:pPr>
            <a:endParaRPr lang="en-US">
              <a:solidFill>
                <a:schemeClr val="tx1"/>
              </a:solidFill>
              <a:latin typeface="TRANSPORTNEWLIGHT_GDI" pitchFamily="2" charset="77"/>
              <a:cs typeface="Arial"/>
            </a:endParaRPr>
          </a:p>
          <a:p>
            <a:pPr marL="353546">
              <a:spcBef>
                <a:spcPts val="507"/>
              </a:spcBef>
              <a:buFont typeface="Wingdings" panose="05000000000000000000" pitchFamily="2" charset="2"/>
              <a:buChar char="Ø"/>
              <a:tabLst>
                <a:tab pos="314902" algn="l"/>
                <a:tab pos="315462" algn="l"/>
              </a:tabLst>
            </a:pPr>
            <a:r>
              <a:rPr lang="en-US">
                <a:solidFill>
                  <a:schemeClr val="tx1"/>
                </a:solidFill>
                <a:latin typeface="TRANSPORTNEWLIGHT_GDI" pitchFamily="2" charset="77"/>
                <a:cs typeface="Arial"/>
              </a:rPr>
              <a:t>Part II: Defined Terms and Acronyms</a:t>
            </a:r>
          </a:p>
          <a:p>
            <a:pPr marL="353546">
              <a:spcBef>
                <a:spcPts val="507"/>
              </a:spcBef>
              <a:buFont typeface="Wingdings" panose="05000000000000000000" pitchFamily="2" charset="2"/>
              <a:buChar char="Ø"/>
              <a:tabLst>
                <a:tab pos="314902" algn="l"/>
                <a:tab pos="315462" algn="l"/>
              </a:tabLst>
            </a:pPr>
            <a:endParaRPr lang="en-US">
              <a:solidFill>
                <a:schemeClr val="tx1"/>
              </a:solidFill>
              <a:latin typeface="TRANSPORTNEWLIGHT_GDI" pitchFamily="2" charset="77"/>
              <a:cs typeface="Arial"/>
            </a:endParaRPr>
          </a:p>
          <a:p>
            <a:pPr marL="353546">
              <a:spcBef>
                <a:spcPts val="507"/>
              </a:spcBef>
              <a:buFont typeface="Wingdings" panose="05000000000000000000" pitchFamily="2" charset="2"/>
              <a:buChar char="Ø"/>
              <a:tabLst>
                <a:tab pos="314902" algn="l"/>
                <a:tab pos="315462" algn="l"/>
              </a:tabLst>
            </a:pPr>
            <a:r>
              <a:rPr lang="en-US">
                <a:solidFill>
                  <a:schemeClr val="tx1"/>
                </a:solidFill>
                <a:latin typeface="TRANSPORTNEWLIGHT_GDI" pitchFamily="2" charset="77"/>
                <a:cs typeface="Arial"/>
              </a:rPr>
              <a:t>Part III: Scope of Work and Requirements</a:t>
            </a:r>
          </a:p>
          <a:p>
            <a:pPr marL="353546">
              <a:spcBef>
                <a:spcPts val="512"/>
              </a:spcBef>
              <a:buFont typeface="Wingdings" panose="05000000000000000000" pitchFamily="2" charset="2"/>
              <a:buChar char="Ø"/>
              <a:tabLst>
                <a:tab pos="314902" algn="l"/>
                <a:tab pos="315462" algn="l"/>
              </a:tabLst>
            </a:pPr>
            <a:endParaRPr lang="en-US">
              <a:solidFill>
                <a:schemeClr val="tx1"/>
              </a:solidFill>
              <a:latin typeface="TRANSPORTNEWLIGHT_GDI" pitchFamily="2" charset="77"/>
              <a:cs typeface="Arial"/>
            </a:endParaRPr>
          </a:p>
          <a:p>
            <a:pPr marL="353546">
              <a:spcBef>
                <a:spcPts val="512"/>
              </a:spcBef>
              <a:buFont typeface="Wingdings" panose="05000000000000000000" pitchFamily="2" charset="2"/>
              <a:buChar char="Ø"/>
              <a:tabLst>
                <a:tab pos="314902" algn="l"/>
                <a:tab pos="315462" algn="l"/>
              </a:tabLst>
            </a:pPr>
            <a:r>
              <a:rPr lang="en-US">
                <a:solidFill>
                  <a:schemeClr val="tx1"/>
                </a:solidFill>
                <a:latin typeface="TRANSPORTNEWLIGHT_GDI" pitchFamily="2" charset="77"/>
                <a:cs typeface="Arial"/>
              </a:rPr>
              <a:t>Part IV: Proposal Content</a:t>
            </a:r>
          </a:p>
          <a:p>
            <a:pPr marL="10646" indent="0">
              <a:spcBef>
                <a:spcPts val="512"/>
              </a:spcBef>
              <a:buNone/>
              <a:tabLst>
                <a:tab pos="314902" algn="l"/>
                <a:tab pos="315462" algn="l"/>
              </a:tabLst>
            </a:pPr>
            <a:endParaRPr lang="en-US">
              <a:solidFill>
                <a:schemeClr val="tx1"/>
              </a:solidFill>
              <a:latin typeface="TRANSPORTNEWLIGHT_GDI" pitchFamily="2" charset="77"/>
              <a:cs typeface="Arial"/>
            </a:endParaRPr>
          </a:p>
          <a:p>
            <a:pPr marL="353546">
              <a:spcBef>
                <a:spcPts val="512"/>
              </a:spcBef>
              <a:buFont typeface="Wingdings" panose="05000000000000000000" pitchFamily="2" charset="2"/>
              <a:buChar char="Ø"/>
              <a:tabLst>
                <a:tab pos="314902" algn="l"/>
                <a:tab pos="315462" algn="l"/>
              </a:tabLst>
            </a:pPr>
            <a:r>
              <a:rPr lang="en-US">
                <a:solidFill>
                  <a:schemeClr val="tx1"/>
                </a:solidFill>
                <a:latin typeface="TRANSPORTNEWLIGHT_GDI" pitchFamily="2" charset="77"/>
                <a:cs typeface="Arial"/>
              </a:rPr>
              <a:t>Part V: Terms and Conditions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04434C-2583-3137-1A34-21F1827F0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RFP Materials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FD09A5-AB04-F8DD-4F55-C5A1723B9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565" y="1577778"/>
            <a:ext cx="11235351" cy="448012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>
                <a:latin typeface="TransportNewLight_gdi"/>
              </a:rPr>
              <a:t>4 PDF packages found on the NCTA Website for download: </a:t>
            </a:r>
            <a:r>
              <a:rPr lang="en-US" sz="1800">
                <a:latin typeface="TransportNewLight_gdi"/>
                <a:hlinkClick r:id="rId2"/>
              </a:rPr>
              <a:t>https://connect.ncdot.gov/business/Turnpike/Pages/C540P2RFP.aspx</a:t>
            </a:r>
            <a:endParaRPr lang="en-US" sz="1800">
              <a:latin typeface="TransportNewLight_gdi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/>
              <a:t>RFP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/>
              <a:t>Exhibits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/>
              <a:t>Attachments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/>
              <a:t>Appendices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>
                <a:latin typeface="TransportNewLight_gdi"/>
              </a:rPr>
              <a:t>Attachments &amp; Appendices both include supporting documentation to the RFP.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>
                <a:latin typeface="TransportNewLight_gdi"/>
              </a:rPr>
              <a:t>Exhibits include forms that are to be filled out and submitted with proposal submissions.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>
                <a:latin typeface="TransportNewLight_gdi"/>
              </a:rPr>
              <a:t>See RFP Part IV, Section 1.1. &amp; Section 2.1 for the proposal forms and submittal checklists.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96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D8C9D-CE2F-1949-A9CC-54863D5C7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566" y="807336"/>
            <a:ext cx="11235350" cy="286997"/>
          </a:xfrm>
        </p:spPr>
        <p:txBody>
          <a:bodyPr/>
          <a:lstStyle/>
          <a:p>
            <a:r>
              <a:rPr lang="en-US"/>
              <a:t>Procurement Schedule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BA56F5-C984-7E49-A3D5-DCBFB5DC9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4566" y="6484953"/>
            <a:ext cx="6939166" cy="365125"/>
          </a:xfrm>
        </p:spPr>
        <p:txBody>
          <a:bodyPr/>
          <a:lstStyle/>
          <a:p>
            <a:r>
              <a:rPr lang="en-US"/>
              <a:t>NCTA reserves the right to modify the schedule at any time and for any reason.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8A6EA03-ED17-3A4D-9DB3-8F8AE56ED7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9723069"/>
              </p:ext>
            </p:extLst>
          </p:nvPr>
        </p:nvGraphicFramePr>
        <p:xfrm>
          <a:off x="870640" y="1239046"/>
          <a:ext cx="10363201" cy="5020741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5312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50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ransportNewLight_gdi" panose="020B0604020202020204" charset="0"/>
                        </a:rPr>
                        <a:t>Category</a:t>
                      </a:r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ransportNewLight_gdi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99219" marR="99219" marT="49610" marB="4961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ransportNewLight_gdi"/>
                        </a:rPr>
                        <a:t>Date</a:t>
                      </a:r>
                      <a:endParaRPr lang="en-US" sz="1600" b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ransportNewLight_gdi"/>
                        <a:cs typeface="Arial" panose="020B0604020202020204" pitchFamily="34" charset="0"/>
                      </a:endParaRPr>
                    </a:p>
                  </a:txBody>
                  <a:tcPr marL="99219" marR="99219" marT="49610" marB="4961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060">
                <a:tc>
                  <a:txBody>
                    <a:bodyPr/>
                    <a:lstStyle/>
                    <a:p>
                      <a:pPr marL="66675" algn="l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lang="en-US" sz="1600" b="0">
                          <a:solidFill>
                            <a:schemeClr val="tx2"/>
                          </a:solidFill>
                          <a:latin typeface="TransportNewLight_gdi" pitchFamily="2" charset="0"/>
                        </a:rPr>
                        <a:t>RFP</a:t>
                      </a:r>
                      <a:r>
                        <a:rPr lang="en-US" sz="1600" b="0" spc="-60">
                          <a:solidFill>
                            <a:schemeClr val="tx2"/>
                          </a:solidFill>
                          <a:latin typeface="TransportNewLight_gdi" pitchFamily="2" charset="0"/>
                        </a:rPr>
                        <a:t> </a:t>
                      </a:r>
                      <a:r>
                        <a:rPr lang="en-US" sz="1600" b="0">
                          <a:solidFill>
                            <a:schemeClr val="tx2"/>
                          </a:solidFill>
                          <a:latin typeface="TransportNewLight_gdi" pitchFamily="2" charset="0"/>
                        </a:rPr>
                        <a:t>Issued</a:t>
                      </a:r>
                      <a:endParaRPr lang="en-US" sz="1600" b="0">
                        <a:solidFill>
                          <a:schemeClr val="tx2"/>
                        </a:solidFill>
                        <a:latin typeface="TransportNewLight_gdi" pitchFamily="2" charset="0"/>
                        <a:cs typeface="Arial"/>
                      </a:endParaRPr>
                    </a:p>
                  </a:txBody>
                  <a:tcPr marL="0" marR="0" marT="92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lang="en-US" sz="1600" spc="-5" dirty="0">
                          <a:solidFill>
                            <a:schemeClr val="tx2"/>
                          </a:solidFill>
                          <a:latin typeface="TransportNewLight_gdi" pitchFamily="2" charset="0"/>
                          <a:cs typeface="Arial"/>
                        </a:rPr>
                        <a:t>March 9, 2026</a:t>
                      </a:r>
                      <a:endParaRPr lang="en-US" sz="1600" dirty="0">
                        <a:solidFill>
                          <a:schemeClr val="tx2"/>
                        </a:solidFill>
                        <a:latin typeface="TransportNewLight_gdi" pitchFamily="2" charset="0"/>
                        <a:cs typeface="Arial"/>
                      </a:endParaRPr>
                    </a:p>
                  </a:txBody>
                  <a:tcPr marL="0" marR="0" marT="924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060">
                <a:tc>
                  <a:txBody>
                    <a:bodyPr/>
                    <a:lstStyle/>
                    <a:p>
                      <a:pPr marL="66675" algn="l">
                        <a:lnSpc>
                          <a:spcPct val="100000"/>
                        </a:lnSpc>
                        <a:spcBef>
                          <a:spcPts val="1495"/>
                        </a:spcBef>
                      </a:pPr>
                      <a:r>
                        <a:rPr lang="en-US" sz="1600" b="0">
                          <a:solidFill>
                            <a:schemeClr val="tx2"/>
                          </a:solidFill>
                          <a:latin typeface="TransportNewLight_gdi" pitchFamily="2" charset="0"/>
                          <a:cs typeface="Arial"/>
                        </a:rPr>
                        <a:t>RSVPs Due for Mandatory Pre-Proposal Meeting</a:t>
                      </a:r>
                    </a:p>
                  </a:txBody>
                  <a:tcPr marL="0" marR="0" marT="167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en-US" sz="1600" kern="1200" spc="-5">
                          <a:solidFill>
                            <a:schemeClr val="tx2"/>
                          </a:solidFill>
                          <a:latin typeface="TransportNewLight_gdi" pitchFamily="2" charset="0"/>
                          <a:ea typeface="+mn-ea"/>
                          <a:cs typeface="+mn-cs"/>
                        </a:rPr>
                        <a:t>March 17, 2026 </a:t>
                      </a:r>
                      <a:r>
                        <a:rPr lang="en-US" sz="1600" b="1" kern="1200" spc="-5">
                          <a:solidFill>
                            <a:schemeClr val="tx2"/>
                          </a:solidFill>
                          <a:latin typeface="TransportNewLight_gdi" pitchFamily="2" charset="0"/>
                          <a:ea typeface="+mn-ea"/>
                          <a:cs typeface="+mn-cs"/>
                        </a:rPr>
                        <a:t>(4:00 p.m. ET)</a:t>
                      </a:r>
                    </a:p>
                  </a:txBody>
                  <a:tcPr marL="0" marR="0" marT="196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3793454"/>
                  </a:ext>
                </a:extLst>
              </a:tr>
              <a:tr h="409060">
                <a:tc>
                  <a:txBody>
                    <a:bodyPr/>
                    <a:lstStyle/>
                    <a:p>
                      <a:pPr marL="66675" algn="l">
                        <a:lnSpc>
                          <a:spcPct val="100000"/>
                        </a:lnSpc>
                        <a:spcBef>
                          <a:spcPts val="1495"/>
                        </a:spcBef>
                      </a:pPr>
                      <a:r>
                        <a:rPr lang="en-US" sz="1600" b="0" spc="-5" dirty="0">
                          <a:solidFill>
                            <a:schemeClr val="tx2"/>
                          </a:solidFill>
                          <a:latin typeface="TransportNewLight_gdi" pitchFamily="2" charset="0"/>
                        </a:rPr>
                        <a:t>Mandatory Pre-Proposal 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TransportNewLight_gdi" pitchFamily="2" charset="0"/>
                        </a:rPr>
                        <a:t>Scope </a:t>
                      </a:r>
                      <a:r>
                        <a:rPr lang="en-US" sz="1600" b="0" spc="-5" dirty="0">
                          <a:solidFill>
                            <a:schemeClr val="tx2"/>
                          </a:solidFill>
                          <a:latin typeface="TransportNewLight_gdi" pitchFamily="2" charset="0"/>
                        </a:rPr>
                        <a:t>of 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TransportNewLight_gdi" pitchFamily="2" charset="0"/>
                        </a:rPr>
                        <a:t>Services</a:t>
                      </a:r>
                      <a:r>
                        <a:rPr lang="en-US" sz="1600" b="0" spc="-55" dirty="0">
                          <a:solidFill>
                            <a:schemeClr val="tx2"/>
                          </a:solidFill>
                          <a:latin typeface="TransportNewLight_gdi" pitchFamily="2" charset="0"/>
                        </a:rPr>
                        <a:t> </a:t>
                      </a:r>
                      <a:r>
                        <a:rPr lang="en-US" sz="1600" b="0" spc="-5" dirty="0">
                          <a:solidFill>
                            <a:schemeClr val="tx2"/>
                          </a:solidFill>
                          <a:latin typeface="TransportNewLight_gdi" pitchFamily="2" charset="0"/>
                        </a:rPr>
                        <a:t>Meeting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ransportNewLight_gdi" pitchFamily="2" charset="0"/>
                        <a:cs typeface="Arial"/>
                      </a:endParaRPr>
                    </a:p>
                  </a:txBody>
                  <a:tcPr marL="0" marR="0" marT="167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en-US" sz="1600" spc="-5">
                          <a:solidFill>
                            <a:schemeClr val="tx2"/>
                          </a:solidFill>
                          <a:latin typeface="TransportNewLight_gdi" pitchFamily="2" charset="0"/>
                        </a:rPr>
                        <a:t>March 18, 2026 </a:t>
                      </a:r>
                      <a:r>
                        <a:rPr lang="en-US" sz="1600" b="1" kern="1200" spc="-5">
                          <a:solidFill>
                            <a:schemeClr val="tx2"/>
                          </a:solidFill>
                          <a:latin typeface="TransportNewLight_gdi" pitchFamily="2" charset="0"/>
                          <a:ea typeface="+mn-ea"/>
                          <a:cs typeface="+mn-cs"/>
                        </a:rPr>
                        <a:t>(1:00 p.m. to 2:00 p.m. ET)</a:t>
                      </a:r>
                    </a:p>
                  </a:txBody>
                  <a:tcPr marL="0" marR="0" marT="196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060">
                <a:tc>
                  <a:txBody>
                    <a:bodyPr/>
                    <a:lstStyle/>
                    <a:p>
                      <a:pPr marL="66675" algn="l">
                        <a:lnSpc>
                          <a:spcPct val="100000"/>
                        </a:lnSpc>
                        <a:spcBef>
                          <a:spcPts val="1495"/>
                        </a:spcBef>
                      </a:pPr>
                      <a:r>
                        <a:rPr lang="en-US" sz="1600" b="0" spc="-5" dirty="0">
                          <a:solidFill>
                            <a:schemeClr val="tx2"/>
                          </a:solidFill>
                          <a:latin typeface="TransportNewLight_gdi" pitchFamily="2" charset="0"/>
                        </a:rPr>
                        <a:t>Proposer </a:t>
                      </a:r>
                      <a:r>
                        <a:rPr lang="en-US" sz="1600" b="0" dirty="0">
                          <a:solidFill>
                            <a:schemeClr val="tx2"/>
                          </a:solidFill>
                          <a:latin typeface="TransportNewLight_gdi" pitchFamily="2" charset="0"/>
                        </a:rPr>
                        <a:t>Questions</a:t>
                      </a:r>
                      <a:r>
                        <a:rPr lang="en-US" sz="1600" b="0" spc="-50" dirty="0">
                          <a:solidFill>
                            <a:schemeClr val="tx2"/>
                          </a:solidFill>
                          <a:latin typeface="TransportNewLight_gdi" pitchFamily="2" charset="0"/>
                        </a:rPr>
                        <a:t> </a:t>
                      </a:r>
                      <a:r>
                        <a:rPr lang="en-US" sz="1600" b="0" spc="-5" dirty="0">
                          <a:solidFill>
                            <a:schemeClr val="tx2"/>
                          </a:solidFill>
                          <a:latin typeface="TransportNewLight_gdi" pitchFamily="2" charset="0"/>
                        </a:rPr>
                        <a:t>Due</a:t>
                      </a:r>
                      <a:endParaRPr lang="en-US" sz="1600" b="0" dirty="0">
                        <a:solidFill>
                          <a:schemeClr val="tx2"/>
                        </a:solidFill>
                        <a:latin typeface="TransportNewLight_gdi" pitchFamily="2" charset="0"/>
                        <a:cs typeface="Arial"/>
                      </a:endParaRPr>
                    </a:p>
                  </a:txBody>
                  <a:tcPr marL="0" marR="0" marT="167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lang="en-US" sz="1600" spc="-5">
                          <a:solidFill>
                            <a:schemeClr val="tx2"/>
                          </a:solidFill>
                          <a:latin typeface="TransportNewLight_gdi" pitchFamily="2" charset="0"/>
                        </a:rPr>
                        <a:t>March 25, 2026 </a:t>
                      </a:r>
                      <a:r>
                        <a:rPr lang="en-US" sz="1600" b="1" spc="-5">
                          <a:solidFill>
                            <a:schemeClr val="tx2"/>
                          </a:solidFill>
                          <a:latin typeface="TransportNewLight_gdi" pitchFamily="2" charset="0"/>
                        </a:rPr>
                        <a:t>(4:00 p.m. ET)</a:t>
                      </a:r>
                      <a:endParaRPr lang="en-US" sz="1600" b="1" spc="-5">
                        <a:solidFill>
                          <a:schemeClr val="tx2"/>
                        </a:solidFill>
                        <a:latin typeface="TransportNewLight_gdi" pitchFamily="2" charset="0"/>
                        <a:ea typeface="+mn-ea"/>
                        <a:cs typeface="Arial"/>
                      </a:endParaRPr>
                    </a:p>
                  </a:txBody>
                  <a:tcPr marL="0" marR="0" marT="196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094536"/>
                  </a:ext>
                </a:extLst>
              </a:tr>
              <a:tr h="409060">
                <a:tc>
                  <a:txBody>
                    <a:bodyPr/>
                    <a:lstStyle/>
                    <a:p>
                      <a:pPr marL="66675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en-US" sz="1600" b="0" kern="1200">
                          <a:solidFill>
                            <a:schemeClr val="tx2"/>
                          </a:solidFill>
                          <a:effectLst/>
                          <a:latin typeface="TransportNewLight_gdi" pitchFamily="2" charset="0"/>
                          <a:ea typeface="+mn-ea"/>
                          <a:cs typeface="+mn-cs"/>
                        </a:rPr>
                        <a:t>NCTA Response to Questions</a:t>
                      </a:r>
                    </a:p>
                  </a:txBody>
                  <a:tcPr marL="0" marR="0" marT="16752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en-US" sz="1600" kern="1200" spc="-5">
                          <a:solidFill>
                            <a:schemeClr val="tx2"/>
                          </a:solidFill>
                          <a:latin typeface="TransportNewLight_gdi" pitchFamily="2" charset="0"/>
                          <a:ea typeface="+mn-ea"/>
                          <a:cs typeface="+mn-cs"/>
                        </a:rPr>
                        <a:t>April 9, 2026</a:t>
                      </a:r>
                    </a:p>
                  </a:txBody>
                  <a:tcPr marL="0" marR="0" marT="1961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9734034"/>
                  </a:ext>
                </a:extLst>
              </a:tr>
              <a:tr h="409060">
                <a:tc>
                  <a:txBody>
                    <a:bodyPr/>
                    <a:lstStyle/>
                    <a:p>
                      <a:pPr marL="66675" algn="l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lang="en-US" sz="1600" b="0">
                          <a:solidFill>
                            <a:schemeClr val="tx2"/>
                          </a:solidFill>
                          <a:latin typeface="TransportNewLight_gdi" pitchFamily="2" charset="0"/>
                          <a:cs typeface="Arial"/>
                        </a:rPr>
                        <a:t>Technical Proposals Due</a:t>
                      </a:r>
                    </a:p>
                  </a:txBody>
                  <a:tcPr marL="0" marR="0" marT="140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US" sz="1600" spc="-5">
                          <a:solidFill>
                            <a:schemeClr val="tx2"/>
                          </a:solidFill>
                          <a:latin typeface="TransportNewLight_gdi" pitchFamily="2" charset="0"/>
                        </a:rPr>
                        <a:t>May 4, 2026 </a:t>
                      </a:r>
                      <a:r>
                        <a:rPr lang="en-US" sz="1600" b="1" spc="-5">
                          <a:solidFill>
                            <a:schemeClr val="tx2"/>
                          </a:solidFill>
                          <a:latin typeface="TransportNewLight_gdi" pitchFamily="2" charset="0"/>
                        </a:rPr>
                        <a:t>(4:00 p.m. ET)</a:t>
                      </a:r>
                      <a:endParaRPr lang="en-US" sz="1600" b="1" spc="-5">
                        <a:solidFill>
                          <a:schemeClr val="tx2"/>
                        </a:solidFill>
                        <a:latin typeface="TransportNewLight_gdi" pitchFamily="2" charset="0"/>
                        <a:ea typeface="+mn-ea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8674540"/>
                  </a:ext>
                </a:extLst>
              </a:tr>
              <a:tr h="409060">
                <a:tc>
                  <a:txBody>
                    <a:bodyPr/>
                    <a:lstStyle/>
                    <a:p>
                      <a:pPr marL="66675" algn="l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en-US" sz="1600" b="0">
                          <a:solidFill>
                            <a:schemeClr val="tx2"/>
                          </a:solidFill>
                          <a:effectLst/>
                          <a:latin typeface="TransportNewLight_gdi" pitchFamily="2" charset="0"/>
                        </a:rPr>
                        <a:t>Notification of Proposers Shortlisted</a:t>
                      </a:r>
                      <a:endParaRPr lang="en-US" sz="1600" b="0">
                        <a:solidFill>
                          <a:schemeClr val="tx2"/>
                        </a:solidFill>
                        <a:latin typeface="TransportNewLight_gdi" pitchFamily="2" charset="0"/>
                        <a:cs typeface="Arial" panose="020B0604020202020204" pitchFamily="34" charset="0"/>
                      </a:endParaRPr>
                    </a:p>
                  </a:txBody>
                  <a:tcPr marL="0" marR="0" marT="57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TransportNewLight_gdi" pitchFamily="2" charset="0"/>
                          <a:cs typeface="Arial"/>
                        </a:rPr>
                        <a:t>June 5, 2026</a:t>
                      </a:r>
                    </a:p>
                  </a:txBody>
                  <a:tcPr marL="0" marR="0" marT="57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8028746"/>
                  </a:ext>
                </a:extLst>
              </a:tr>
              <a:tr h="409060">
                <a:tc>
                  <a:txBody>
                    <a:bodyPr/>
                    <a:lstStyle/>
                    <a:p>
                      <a:pPr marL="66675" algn="l">
                        <a:lnSpc>
                          <a:spcPct val="100000"/>
                        </a:lnSpc>
                        <a:spcBef>
                          <a:spcPts val="1255"/>
                        </a:spcBef>
                      </a:pPr>
                      <a:r>
                        <a:rPr lang="en-US" sz="1600" b="0">
                          <a:solidFill>
                            <a:schemeClr val="tx2"/>
                          </a:solidFill>
                          <a:latin typeface="TransportNewLight_gdi" pitchFamily="2" charset="0"/>
                          <a:cs typeface="Arial"/>
                        </a:rPr>
                        <a:t>Oral Interviews &amp; Presentations</a:t>
                      </a:r>
                    </a:p>
                  </a:txBody>
                  <a:tcPr marL="0" marR="0" marT="14063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US" sz="1600" kern="1200" spc="-5">
                          <a:solidFill>
                            <a:schemeClr val="tx2"/>
                          </a:solidFill>
                          <a:latin typeface="TransportNewLight_gdi" pitchFamily="2" charset="0"/>
                          <a:ea typeface="+mn-ea"/>
                          <a:cs typeface="+mn-cs"/>
                        </a:rPr>
                        <a:t>Week of June 22, 2026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2729838"/>
                  </a:ext>
                </a:extLst>
              </a:tr>
              <a:tr h="409060">
                <a:tc>
                  <a:txBody>
                    <a:bodyPr/>
                    <a:lstStyle/>
                    <a:p>
                      <a:pPr marL="66675" algn="l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en-US" sz="1600" b="0">
                          <a:solidFill>
                            <a:schemeClr val="tx2"/>
                          </a:solidFill>
                          <a:effectLst/>
                          <a:latin typeface="TransportNewLight_gdi" pitchFamily="2" charset="0"/>
                        </a:rPr>
                        <a:t>Price Proposals Due </a:t>
                      </a:r>
                    </a:p>
                    <a:p>
                      <a:pPr marL="66675" algn="l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en-US" sz="1400" b="1">
                          <a:solidFill>
                            <a:schemeClr val="tx2"/>
                          </a:solidFill>
                          <a:effectLst/>
                          <a:latin typeface="TransportNewLight_gdi" pitchFamily="2" charset="0"/>
                        </a:rPr>
                        <a:t>(ONLY Shortlisted Proposers will submit a Price Proposal)</a:t>
                      </a:r>
                      <a:endParaRPr lang="en-US" sz="1600" b="1">
                        <a:solidFill>
                          <a:schemeClr val="tx2"/>
                        </a:solidFill>
                        <a:latin typeface="TransportNewLight_gdi" pitchFamily="2" charset="0"/>
                        <a:cs typeface="Arial" panose="020B0604020202020204" pitchFamily="34" charset="0"/>
                      </a:endParaRPr>
                    </a:p>
                  </a:txBody>
                  <a:tcPr marL="0" marR="0" marT="57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en-US" sz="1600" spc="-5">
                          <a:solidFill>
                            <a:schemeClr val="tx2"/>
                          </a:solidFill>
                          <a:latin typeface="TransportNewLight_gdi" pitchFamily="2" charset="0"/>
                        </a:rPr>
                        <a:t>July 7, 2026 </a:t>
                      </a:r>
                      <a:r>
                        <a:rPr lang="en-US" sz="1600" b="1" spc="-5">
                          <a:solidFill>
                            <a:schemeClr val="tx2"/>
                          </a:solidFill>
                          <a:latin typeface="TransportNewLight_gdi" pitchFamily="2" charset="0"/>
                        </a:rPr>
                        <a:t>(4:00 p.m. ET)</a:t>
                      </a:r>
                      <a:endParaRPr lang="en-US" sz="1600" b="1" spc="-5">
                        <a:solidFill>
                          <a:schemeClr val="tx2"/>
                        </a:solidFill>
                        <a:latin typeface="TransportNewLight_gdi" pitchFamily="2" charset="0"/>
                        <a:ea typeface="+mn-ea"/>
                        <a:cs typeface="Arial"/>
                      </a:endParaRPr>
                    </a:p>
                  </a:txBody>
                  <a:tcPr marL="0" marR="0" marT="57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5795555"/>
                  </a:ext>
                </a:extLst>
              </a:tr>
              <a:tr h="409060">
                <a:tc>
                  <a:txBody>
                    <a:bodyPr/>
                    <a:lstStyle/>
                    <a:p>
                      <a:pPr marL="66675" algn="l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en-US" sz="1600" b="0">
                          <a:solidFill>
                            <a:schemeClr val="tx2"/>
                          </a:solidFill>
                          <a:effectLst/>
                          <a:latin typeface="TransportNewLight_gdi" pitchFamily="2" charset="0"/>
                        </a:rPr>
                        <a:t>Ranking of Shortlisted Proposers for Negotiations</a:t>
                      </a:r>
                      <a:endParaRPr lang="en-US" sz="1600" b="0">
                        <a:solidFill>
                          <a:schemeClr val="tx2"/>
                        </a:solidFill>
                        <a:latin typeface="TransportNewLight_gdi" pitchFamily="2" charset="0"/>
                        <a:cs typeface="Arial" panose="020B0604020202020204" pitchFamily="34" charset="0"/>
                      </a:endParaRPr>
                    </a:p>
                  </a:txBody>
                  <a:tcPr marL="0" marR="0" marT="57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en-US" sz="1600">
                          <a:solidFill>
                            <a:schemeClr val="tx2"/>
                          </a:solidFill>
                          <a:latin typeface="TransportNewLight_gdi" pitchFamily="2" charset="0"/>
                        </a:rPr>
                        <a:t>Week of July 13, 2026</a:t>
                      </a:r>
                      <a:endParaRPr lang="en-US" sz="1600">
                        <a:solidFill>
                          <a:schemeClr val="tx2"/>
                        </a:solidFill>
                        <a:latin typeface="TransportNewLight_gdi" pitchFamily="2" charset="0"/>
                        <a:cs typeface="Arial"/>
                      </a:endParaRPr>
                    </a:p>
                  </a:txBody>
                  <a:tcPr marL="0" marR="0" marT="57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8088611"/>
                  </a:ext>
                </a:extLst>
              </a:tr>
              <a:tr h="409060">
                <a:tc>
                  <a:txBody>
                    <a:bodyPr/>
                    <a:lstStyle/>
                    <a:p>
                      <a:pPr marL="66675" algn="l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en-US" sz="1600" b="0">
                          <a:solidFill>
                            <a:schemeClr val="tx2"/>
                          </a:solidFill>
                          <a:latin typeface="TransportNewLight_gdi" pitchFamily="2" charset="0"/>
                          <a:cs typeface="Arial" panose="020B0604020202020204" pitchFamily="34" charset="0"/>
                        </a:rPr>
                        <a:t>Notice of Award</a:t>
                      </a:r>
                    </a:p>
                  </a:txBody>
                  <a:tcPr marL="0" marR="0" marT="57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lang="en-US" sz="1600" dirty="0">
                          <a:solidFill>
                            <a:schemeClr val="tx2"/>
                          </a:solidFill>
                          <a:latin typeface="TransportNewLight_gdi" pitchFamily="2" charset="0"/>
                          <a:cs typeface="Arial"/>
                        </a:rPr>
                        <a:t>Week July 20, 2026</a:t>
                      </a:r>
                    </a:p>
                  </a:txBody>
                  <a:tcPr marL="0" marR="0" marT="5714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6195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7281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085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79"/>
              </a:spcBef>
            </a:pPr>
            <a:r>
              <a:rPr spc="-4"/>
              <a:t>Proposer</a:t>
            </a:r>
            <a:r>
              <a:rPr spc="-53"/>
              <a:t> </a:t>
            </a:r>
            <a:r>
              <a:rPr spc="-4"/>
              <a:t>Questions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316935-4919-4590-8040-2AB4C10BA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565" y="1715272"/>
            <a:ext cx="11507343" cy="418833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53060" marR="661670">
              <a:spcBef>
                <a:spcPts val="88"/>
              </a:spcBef>
              <a:buFont typeface="Wingdings" panose="05000000000000000000" pitchFamily="2" charset="2"/>
              <a:buChar char="Ø"/>
              <a:tabLst>
                <a:tab pos="314902" algn="l"/>
                <a:tab pos="315462" algn="l"/>
              </a:tabLst>
            </a:pPr>
            <a:r>
              <a:rPr lang="en-US" sz="2000" b="1" spc="-4">
                <a:solidFill>
                  <a:schemeClr val="tx1"/>
                </a:solidFill>
                <a:latin typeface="TRANSPORTNEWLIGHT_GDI"/>
                <a:cs typeface="Arial"/>
              </a:rPr>
              <a:t>Due </a:t>
            </a:r>
            <a:r>
              <a:rPr lang="en-US" b="1" spc="-4">
                <a:solidFill>
                  <a:schemeClr val="tx1"/>
                </a:solidFill>
                <a:latin typeface="TRANSPORTNEWLIGHT_GDI"/>
                <a:cs typeface="Arial"/>
              </a:rPr>
              <a:t>March 25</a:t>
            </a:r>
            <a:r>
              <a:rPr lang="en-US" sz="2000" b="1">
                <a:solidFill>
                  <a:schemeClr val="tx1"/>
                </a:solidFill>
                <a:latin typeface="TRANSPORTNEWLIGHT_GDI"/>
                <a:cs typeface="Arial"/>
              </a:rPr>
              <a:t>, 2026, </a:t>
            </a:r>
            <a:r>
              <a:rPr lang="en-US" sz="2000" b="1" spc="-4">
                <a:solidFill>
                  <a:schemeClr val="tx1"/>
                </a:solidFill>
                <a:latin typeface="TRANSPORTNEWLIGHT_GDI"/>
                <a:cs typeface="Arial"/>
              </a:rPr>
              <a:t>by </a:t>
            </a:r>
            <a:r>
              <a:rPr lang="en-US" sz="2000" b="1" spc="4">
                <a:solidFill>
                  <a:schemeClr val="tx1"/>
                </a:solidFill>
                <a:latin typeface="TRANSPORTNEWLIGHT_GDI"/>
                <a:cs typeface="Arial"/>
              </a:rPr>
              <a:t>4:00 </a:t>
            </a:r>
            <a:r>
              <a:rPr lang="en-US" sz="2000" b="1" spc="-4">
                <a:solidFill>
                  <a:schemeClr val="tx1"/>
                </a:solidFill>
                <a:latin typeface="TRANSPORTNEWLIGHT_GDI"/>
                <a:cs typeface="Arial"/>
              </a:rPr>
              <a:t>p.m.</a:t>
            </a:r>
            <a:r>
              <a:rPr lang="en-US" sz="2000" b="1" spc="-88">
                <a:solidFill>
                  <a:schemeClr val="tx1"/>
                </a:solidFill>
                <a:latin typeface="TRANSPORTNEWLIGHT_GDI"/>
                <a:cs typeface="Arial"/>
              </a:rPr>
              <a:t> </a:t>
            </a:r>
            <a:r>
              <a:rPr lang="en-US" b="1">
                <a:solidFill>
                  <a:schemeClr val="tx1"/>
                </a:solidFill>
                <a:latin typeface="TRANSPORTNEWLIGHT_GDI"/>
                <a:cs typeface="Arial"/>
              </a:rPr>
              <a:t>ET</a:t>
            </a:r>
            <a:endParaRPr lang="en-US"/>
          </a:p>
          <a:p>
            <a:pPr marL="314325" marR="661670" indent="-304165">
              <a:spcBef>
                <a:spcPts val="88"/>
              </a:spcBef>
              <a:buChar char="•"/>
              <a:tabLst>
                <a:tab pos="314902" algn="l"/>
                <a:tab pos="315462" algn="l"/>
              </a:tabLst>
            </a:pPr>
            <a:endParaRPr lang="en-US">
              <a:solidFill>
                <a:schemeClr val="tx1"/>
              </a:solidFill>
              <a:latin typeface="TRANSPORTNEWLIGHT_GDI" pitchFamily="2" charset="77"/>
              <a:cs typeface="Arial"/>
            </a:endParaRPr>
          </a:p>
          <a:p>
            <a:pPr marL="353060" marR="661670">
              <a:spcBef>
                <a:spcPts val="88"/>
              </a:spcBef>
              <a:buFont typeface="Wingdings" panose="05000000000000000000" pitchFamily="2" charset="2"/>
              <a:buChar char="Ø"/>
              <a:tabLst>
                <a:tab pos="314902" algn="l"/>
                <a:tab pos="315462" algn="l"/>
              </a:tabLst>
            </a:pPr>
            <a:r>
              <a:rPr lang="en-US" sz="2000">
                <a:solidFill>
                  <a:schemeClr val="tx1"/>
                </a:solidFill>
                <a:latin typeface="TRANSPORTNEWLIGHT_GDI" pitchFamily="2" charset="77"/>
                <a:cs typeface="Arial"/>
              </a:rPr>
              <a:t>All questions and </a:t>
            </a:r>
            <a:r>
              <a:rPr lang="en-US" sz="2000" spc="4">
                <a:solidFill>
                  <a:schemeClr val="tx1"/>
                </a:solidFill>
                <a:latin typeface="TRANSPORTNEWLIGHT_GDI" pitchFamily="2" charset="77"/>
                <a:cs typeface="Arial"/>
              </a:rPr>
              <a:t>comments </a:t>
            </a:r>
            <a:r>
              <a:rPr lang="en-US" sz="2000">
                <a:solidFill>
                  <a:schemeClr val="tx1"/>
                </a:solidFill>
                <a:latin typeface="TRANSPORTNEWLIGHT_GDI" pitchFamily="2" charset="77"/>
                <a:cs typeface="Arial"/>
              </a:rPr>
              <a:t>to be submitted</a:t>
            </a:r>
            <a:r>
              <a:rPr lang="en-US" sz="2000" spc="-185">
                <a:solidFill>
                  <a:schemeClr val="tx1"/>
                </a:solidFill>
                <a:latin typeface="TRANSPORTNEWLIGHT_GDI" pitchFamily="2" charset="77"/>
                <a:cs typeface="Arial"/>
              </a:rPr>
              <a:t> </a:t>
            </a:r>
            <a:r>
              <a:rPr lang="en-US" sz="2000">
                <a:solidFill>
                  <a:schemeClr val="tx1"/>
                </a:solidFill>
                <a:latin typeface="TRANSPORTNEWLIGHT_GDI" pitchFamily="2" charset="77"/>
                <a:cs typeface="Arial"/>
              </a:rPr>
              <a:t>using </a:t>
            </a:r>
            <a:r>
              <a:rPr lang="en-US" sz="2000" spc="-4">
                <a:solidFill>
                  <a:schemeClr val="tx1"/>
                </a:solidFill>
                <a:latin typeface="TRANSPORTNEWLIGHT_GDI" pitchFamily="2" charset="77"/>
                <a:cs typeface="Arial"/>
              </a:rPr>
              <a:t>Exhibit C-4: </a:t>
            </a:r>
            <a:r>
              <a:rPr lang="en-US" sz="2000">
                <a:solidFill>
                  <a:schemeClr val="tx1"/>
                </a:solidFill>
                <a:latin typeface="TRANSPORTNEWLIGHT_GDI" pitchFamily="2" charset="77"/>
                <a:cs typeface="Arial"/>
              </a:rPr>
              <a:t>Proposer Questions</a:t>
            </a:r>
            <a:r>
              <a:rPr lang="en-US" sz="2000" spc="-53">
                <a:solidFill>
                  <a:schemeClr val="tx1"/>
                </a:solidFill>
                <a:latin typeface="TRANSPORTNEWLIGHT_GDI" pitchFamily="2" charset="77"/>
                <a:cs typeface="Arial"/>
              </a:rPr>
              <a:t> </a:t>
            </a:r>
            <a:r>
              <a:rPr lang="en-US" sz="2000" spc="-4">
                <a:solidFill>
                  <a:schemeClr val="tx1"/>
                </a:solidFill>
                <a:latin typeface="TRANSPORTNEWLIGHT_GDI" pitchFamily="2" charset="77"/>
                <a:cs typeface="Arial"/>
              </a:rPr>
              <a:t>Form.</a:t>
            </a:r>
            <a:endParaRPr lang="en-US" sz="2000">
              <a:solidFill>
                <a:schemeClr val="tx1"/>
              </a:solidFill>
              <a:latin typeface="TRANSPORTNEWLIGHT_GDI" pitchFamily="2" charset="77"/>
              <a:cs typeface="Arial"/>
            </a:endParaRPr>
          </a:p>
          <a:p>
            <a:pPr marL="314325" marR="302260" indent="-304165">
              <a:spcBef>
                <a:spcPts val="507"/>
              </a:spcBef>
              <a:buChar char="•"/>
              <a:tabLst>
                <a:tab pos="314902" algn="l"/>
                <a:tab pos="315462" algn="l"/>
              </a:tabLst>
            </a:pPr>
            <a:endParaRPr lang="en-US" sz="2000" spc="-35">
              <a:solidFill>
                <a:schemeClr val="tx1"/>
              </a:solidFill>
              <a:latin typeface="TRANSPORTNEWLIGHT_GDI" pitchFamily="2" charset="77"/>
              <a:cs typeface="Arial"/>
            </a:endParaRPr>
          </a:p>
          <a:p>
            <a:pPr marL="353060">
              <a:spcBef>
                <a:spcPts val="507"/>
              </a:spcBef>
              <a:buFont typeface="Wingdings" panose="05000000000000000000" pitchFamily="2" charset="2"/>
              <a:buChar char="Ø"/>
              <a:tabLst>
                <a:tab pos="314902" algn="l"/>
                <a:tab pos="315462" algn="l"/>
              </a:tabLst>
            </a:pPr>
            <a:r>
              <a:rPr lang="en-US" sz="2000">
                <a:solidFill>
                  <a:schemeClr val="tx1"/>
                </a:solidFill>
                <a:latin typeface="TRANSPORTNEWLIGHT_GDI"/>
                <a:cs typeface="Arial"/>
              </a:rPr>
              <a:t>All questions </a:t>
            </a:r>
            <a:r>
              <a:rPr lang="en-US">
                <a:solidFill>
                  <a:schemeClr val="tx1"/>
                </a:solidFill>
                <a:latin typeface="TRANSPORTNEWLIGHT_GDI"/>
                <a:cs typeface="Arial"/>
              </a:rPr>
              <a:t>and comments </a:t>
            </a:r>
            <a:r>
              <a:rPr lang="en-US" sz="2000" spc="4">
                <a:solidFill>
                  <a:schemeClr val="tx1"/>
                </a:solidFill>
                <a:latin typeface="TRANSPORTNEWLIGHT_GDI"/>
                <a:cs typeface="Arial"/>
              </a:rPr>
              <a:t>must </a:t>
            </a:r>
            <a:r>
              <a:rPr lang="en-US" sz="2000">
                <a:solidFill>
                  <a:schemeClr val="tx1"/>
                </a:solidFill>
                <a:latin typeface="TRANSPORTNEWLIGHT_GDI"/>
                <a:cs typeface="Arial"/>
              </a:rPr>
              <a:t>be submitted via emailed</a:t>
            </a:r>
            <a:r>
              <a:rPr lang="en-US" sz="2000" spc="-84">
                <a:solidFill>
                  <a:schemeClr val="tx1"/>
                </a:solidFill>
                <a:latin typeface="TRANSPORTNEWLIGHT_GDI"/>
                <a:cs typeface="Arial"/>
              </a:rPr>
              <a:t> </a:t>
            </a:r>
            <a:r>
              <a:rPr lang="en-US" sz="2000">
                <a:solidFill>
                  <a:schemeClr val="tx1"/>
                </a:solidFill>
                <a:latin typeface="TRANSPORTNEWLIGHT_GDI"/>
                <a:cs typeface="Arial"/>
              </a:rPr>
              <a:t>to: </a:t>
            </a:r>
            <a:r>
              <a:rPr lang="en-US" b="1" i="1" u="sng">
                <a:solidFill>
                  <a:schemeClr val="accent1">
                    <a:lumMod val="60000"/>
                    <a:lumOff val="40000"/>
                  </a:schemeClr>
                </a:solidFill>
                <a:latin typeface="TransportNewLight_gdi" pitchFamily="2" charset="0"/>
                <a:ea typeface="Calibri" panose="020F0502020204030204" pitchFamily="34" charset="0"/>
                <a:cs typeface="Times New Roman"/>
                <a:hlinkClick r:id="rId2"/>
              </a:rPr>
              <a:t>ncta_c540p2_rfp@ncdot.gov</a:t>
            </a:r>
            <a:endParaRPr lang="en-US" b="1" i="1" u="sng">
              <a:solidFill>
                <a:schemeClr val="accent1">
                  <a:lumMod val="60000"/>
                  <a:lumOff val="40000"/>
                </a:schemeClr>
              </a:solidFill>
              <a:latin typeface="TransportNewLight_gdi" pitchFamily="2" charset="0"/>
              <a:ea typeface="Calibri" panose="020F0502020204030204" pitchFamily="34" charset="0"/>
              <a:cs typeface="Times New Roman"/>
            </a:endParaRPr>
          </a:p>
          <a:p>
            <a:pPr marL="10160" indent="0">
              <a:spcBef>
                <a:spcPts val="507"/>
              </a:spcBef>
              <a:buNone/>
              <a:tabLst>
                <a:tab pos="314902" algn="l"/>
                <a:tab pos="315462" algn="l"/>
              </a:tabLst>
            </a:pPr>
            <a:endParaRPr lang="en-US" b="1" i="1" u="sng">
              <a:solidFill>
                <a:srgbClr val="0563C1"/>
              </a:solidFill>
              <a:latin typeface="TransportNewLight_gdi" pitchFamily="2" charset="0"/>
              <a:cs typeface="Times New Roman" panose="02020603050405020304" pitchFamily="18" charset="0"/>
            </a:endParaRPr>
          </a:p>
          <a:p>
            <a:pPr marL="353060">
              <a:spcBef>
                <a:spcPts val="507"/>
              </a:spcBef>
              <a:buFont typeface="Wingdings" panose="05000000000000000000" pitchFamily="2" charset="2"/>
              <a:buChar char="Ø"/>
              <a:tabLst>
                <a:tab pos="314902" algn="l"/>
                <a:tab pos="315462" algn="l"/>
              </a:tabLst>
            </a:pPr>
            <a:r>
              <a:rPr lang="en-US" sz="2000" spc="-35">
                <a:solidFill>
                  <a:schemeClr val="tx1"/>
                </a:solidFill>
                <a:latin typeface="TRANSPORTNEWLIGHT_GDI"/>
                <a:cs typeface="Arial"/>
              </a:rPr>
              <a:t>NCTA </a:t>
            </a:r>
            <a:r>
              <a:rPr lang="en-US" sz="2000" spc="-9">
                <a:solidFill>
                  <a:schemeClr val="tx1"/>
                </a:solidFill>
                <a:latin typeface="TRANSPORTNEWLIGHT_GDI"/>
                <a:cs typeface="Arial"/>
              </a:rPr>
              <a:t>will </a:t>
            </a:r>
            <a:r>
              <a:rPr lang="en-US" sz="2000" spc="-4">
                <a:solidFill>
                  <a:schemeClr val="tx1"/>
                </a:solidFill>
                <a:latin typeface="TRANSPORTNEWLIGHT_GDI"/>
                <a:cs typeface="Arial"/>
              </a:rPr>
              <a:t>provide </a:t>
            </a:r>
            <a:r>
              <a:rPr lang="en-US" sz="2000">
                <a:solidFill>
                  <a:schemeClr val="tx1"/>
                </a:solidFill>
                <a:latin typeface="TRANSPORTNEWLIGHT_GDI"/>
                <a:cs typeface="Arial"/>
              </a:rPr>
              <a:t>responses April 9, 2026, and publish Addenda, if </a:t>
            </a:r>
            <a:r>
              <a:rPr lang="en-US" sz="2000" spc="-4">
                <a:solidFill>
                  <a:schemeClr val="tx1"/>
                </a:solidFill>
                <a:latin typeface="TRANSPORTNEWLIGHT_GDI"/>
                <a:cs typeface="Arial"/>
              </a:rPr>
              <a:t>required.</a:t>
            </a:r>
            <a:endParaRPr lang="en-US">
              <a:solidFill>
                <a:schemeClr val="tx1"/>
              </a:solidFill>
              <a:latin typeface="TRANSPORTNEWLIGHT_GDI"/>
              <a:cs typeface="Arial"/>
            </a:endParaRPr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068218"/>
            <a:ext cx="11235350" cy="379515"/>
          </a:xfrm>
          <a:prstGeom prst="rect">
            <a:avLst/>
          </a:prstGeom>
        </p:spPr>
        <p:txBody>
          <a:bodyPr vert="horz" wrap="square" lIns="0" tIns="10085" rIns="0" bIns="0" rtlCol="0" anchor="ctr">
            <a:spAutoFit/>
          </a:bodyPr>
          <a:lstStyle/>
          <a:p>
            <a:pPr marL="11206" marR="4483" indent="381580">
              <a:lnSpc>
                <a:spcPct val="100000"/>
              </a:lnSpc>
              <a:spcBef>
                <a:spcPts val="79"/>
              </a:spcBef>
            </a:pPr>
            <a:r>
              <a:rPr lang="en-US" spc="-4"/>
              <a:t>Technical Proposal </a:t>
            </a:r>
            <a:r>
              <a:rPr spc="-4"/>
              <a:t>Submittal and</a:t>
            </a:r>
            <a:r>
              <a:rPr spc="-26"/>
              <a:t> </a:t>
            </a:r>
            <a:r>
              <a:rPr spc="-4"/>
              <a:t>Evaluation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6DBC37-AE65-4D59-A53C-67BEC8BCF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353060">
              <a:spcBef>
                <a:spcPts val="596"/>
              </a:spcBef>
              <a:buFont typeface="Wingdings" panose="05000000000000000000" pitchFamily="2" charset="2"/>
              <a:buChar char="Ø"/>
              <a:tabLst>
                <a:tab pos="314902" algn="l"/>
                <a:tab pos="315462" algn="l"/>
              </a:tabLst>
            </a:pPr>
            <a:r>
              <a:rPr lang="en-US" sz="2000" b="1" spc="-4">
                <a:solidFill>
                  <a:schemeClr val="tx1"/>
                </a:solidFill>
                <a:latin typeface="TRANSPORTNEWLIGHT_GDI"/>
                <a:cs typeface="Arial"/>
              </a:rPr>
              <a:t>Due </a:t>
            </a:r>
            <a:r>
              <a:rPr lang="en-US" b="1" spc="-18">
                <a:solidFill>
                  <a:schemeClr val="tx1"/>
                </a:solidFill>
                <a:latin typeface="TRANSPORTNEWLIGHT_GDI"/>
                <a:cs typeface="Arial"/>
              </a:rPr>
              <a:t>May 4</a:t>
            </a:r>
            <a:r>
              <a:rPr lang="en-US" sz="2000" b="1" spc="-18">
                <a:solidFill>
                  <a:schemeClr val="tx1"/>
                </a:solidFill>
                <a:latin typeface="TRANSPORTNEWLIGHT_GDI"/>
                <a:cs typeface="Arial"/>
              </a:rPr>
              <a:t>, 2026,</a:t>
            </a:r>
            <a:r>
              <a:rPr lang="en-US" sz="2000" b="1">
                <a:solidFill>
                  <a:schemeClr val="tx1"/>
                </a:solidFill>
                <a:latin typeface="TRANSPORTNEWLIGHT_GDI"/>
                <a:cs typeface="Arial"/>
              </a:rPr>
              <a:t> </a:t>
            </a:r>
            <a:r>
              <a:rPr lang="en-US" sz="2000" b="1" spc="-4">
                <a:solidFill>
                  <a:schemeClr val="tx1"/>
                </a:solidFill>
                <a:latin typeface="TRANSPORTNEWLIGHT_GDI"/>
                <a:cs typeface="Arial"/>
              </a:rPr>
              <a:t>by </a:t>
            </a:r>
            <a:r>
              <a:rPr lang="en-US" sz="2000" b="1" spc="4">
                <a:solidFill>
                  <a:schemeClr val="tx1"/>
                </a:solidFill>
                <a:latin typeface="TRANSPORTNEWLIGHT_GDI"/>
                <a:cs typeface="Arial"/>
              </a:rPr>
              <a:t>4:00 </a:t>
            </a:r>
            <a:r>
              <a:rPr lang="en-US" sz="2000" b="1" spc="-4">
                <a:solidFill>
                  <a:schemeClr val="tx1"/>
                </a:solidFill>
                <a:latin typeface="TRANSPORTNEWLIGHT_GDI"/>
                <a:cs typeface="Arial"/>
              </a:rPr>
              <a:t>p.m.</a:t>
            </a:r>
            <a:r>
              <a:rPr lang="en-US" sz="2000" b="1" spc="-88">
                <a:solidFill>
                  <a:schemeClr val="tx1"/>
                </a:solidFill>
                <a:latin typeface="TRANSPORTNEWLIGHT_GDI"/>
                <a:cs typeface="Arial"/>
              </a:rPr>
              <a:t> </a:t>
            </a:r>
            <a:r>
              <a:rPr lang="en-US" b="1">
                <a:solidFill>
                  <a:schemeClr val="tx1"/>
                </a:solidFill>
                <a:latin typeface="TRANSPORTNEWLIGHT_GDI"/>
                <a:cs typeface="Arial"/>
              </a:rPr>
              <a:t>ET</a:t>
            </a:r>
            <a:endParaRPr lang="en-US"/>
          </a:p>
          <a:p>
            <a:pPr marL="353060">
              <a:spcBef>
                <a:spcPts val="596"/>
              </a:spcBef>
              <a:buFont typeface="Wingdings" panose="05000000000000000000" pitchFamily="2" charset="2"/>
              <a:buChar char="Ø"/>
              <a:tabLst>
                <a:tab pos="314902" algn="l"/>
                <a:tab pos="315462" algn="l"/>
              </a:tabLst>
            </a:pPr>
            <a:endParaRPr lang="en-US" sz="2000">
              <a:solidFill>
                <a:schemeClr val="tx1"/>
              </a:solidFill>
              <a:latin typeface="TRANSPORTNEWLIGHT_GDI" pitchFamily="2" charset="77"/>
              <a:cs typeface="Arial"/>
            </a:endParaRPr>
          </a:p>
          <a:p>
            <a:pPr marL="753110" marR="4445" lvl="1" indent="-285750">
              <a:spcBef>
                <a:spcPts val="507"/>
              </a:spcBef>
              <a:buFont typeface="Wingdings" panose="05000000000000000000" pitchFamily="2" charset="2"/>
              <a:buChar char="§"/>
              <a:tabLst>
                <a:tab pos="314902" algn="l"/>
                <a:tab pos="315462" algn="l"/>
              </a:tabLst>
            </a:pPr>
            <a:r>
              <a:rPr lang="en-US" spc="4">
                <a:solidFill>
                  <a:schemeClr val="tx1"/>
                </a:solidFill>
                <a:latin typeface="TRANSPORTNEWLIGHT_GDI"/>
                <a:cs typeface="Arial"/>
              </a:rPr>
              <a:t>Refer </a:t>
            </a:r>
            <a:r>
              <a:rPr lang="en-US">
                <a:solidFill>
                  <a:schemeClr val="tx1"/>
                </a:solidFill>
                <a:latin typeface="TRANSPORTNEWLIGHT_GDI"/>
                <a:cs typeface="Arial"/>
              </a:rPr>
              <a:t>to </a:t>
            </a:r>
            <a:r>
              <a:rPr lang="en-US" spc="-4">
                <a:solidFill>
                  <a:schemeClr val="tx1"/>
                </a:solidFill>
                <a:latin typeface="TRANSPORTNEWLIGHT_GDI"/>
                <a:cs typeface="Arial"/>
              </a:rPr>
              <a:t>RFP</a:t>
            </a:r>
            <a:r>
              <a:rPr lang="en-US" spc="-199">
                <a:solidFill>
                  <a:schemeClr val="tx1"/>
                </a:solidFill>
                <a:latin typeface="TRANSPORTNEWLIGHT_GDI"/>
                <a:cs typeface="Arial"/>
              </a:rPr>
              <a:t> </a:t>
            </a:r>
            <a:r>
              <a:rPr lang="en-US" spc="-4">
                <a:solidFill>
                  <a:schemeClr val="tx1"/>
                </a:solidFill>
                <a:latin typeface="TRANSPORTNEWLIGHT_GDI"/>
                <a:cs typeface="Arial"/>
              </a:rPr>
              <a:t>Part </a:t>
            </a:r>
            <a:r>
              <a:rPr lang="en-US">
                <a:solidFill>
                  <a:schemeClr val="tx1"/>
                </a:solidFill>
                <a:latin typeface="TRANSPORTNEWLIGHT_GDI"/>
                <a:cs typeface="Arial"/>
              </a:rPr>
              <a:t>IV, Section</a:t>
            </a:r>
            <a:r>
              <a:rPr lang="en-US" spc="-49">
                <a:solidFill>
                  <a:schemeClr val="tx1"/>
                </a:solidFill>
                <a:latin typeface="TRANSPORTNEWLIGHT_GDI"/>
                <a:cs typeface="Arial"/>
              </a:rPr>
              <a:t> 1 for Technical Proposal content and format instructions.</a:t>
            </a:r>
          </a:p>
          <a:p>
            <a:pPr marL="353060" marR="19685">
              <a:spcBef>
                <a:spcPts val="512"/>
              </a:spcBef>
              <a:buFont typeface="Wingdings" panose="05000000000000000000" pitchFamily="2" charset="2"/>
              <a:buChar char="Ø"/>
              <a:tabLst>
                <a:tab pos="314902" algn="l"/>
                <a:tab pos="315462" algn="l"/>
              </a:tabLst>
            </a:pPr>
            <a:endParaRPr lang="en-US" spc="-35">
              <a:solidFill>
                <a:schemeClr val="tx1"/>
              </a:solidFill>
              <a:latin typeface="TRANSPORTNEWLIGHT_GDI"/>
              <a:cs typeface="Arial"/>
            </a:endParaRPr>
          </a:p>
          <a:p>
            <a:pPr marL="353060" marR="19685">
              <a:spcBef>
                <a:spcPts val="512"/>
              </a:spcBef>
              <a:buFont typeface="Wingdings" panose="05000000000000000000" pitchFamily="2" charset="2"/>
              <a:buChar char="Ø"/>
              <a:tabLst>
                <a:tab pos="314902" algn="l"/>
                <a:tab pos="315462" algn="l"/>
              </a:tabLst>
            </a:pPr>
            <a:r>
              <a:rPr lang="en-US" spc="-35">
                <a:solidFill>
                  <a:schemeClr val="tx1"/>
                </a:solidFill>
                <a:latin typeface="TRANSPORTNEWLIGHT_GDI"/>
                <a:cs typeface="Arial"/>
              </a:rPr>
              <a:t>Once Technical Proposals are received, they will go through preliminary evaluation and scoring. If a Technical Proposal scores below 70 out of 100 points during preliminary scoring, it will be considered non-compliant and will not be considered further. </a:t>
            </a:r>
            <a:endParaRPr lang="en-US" spc="-35">
              <a:solidFill>
                <a:schemeClr val="tx1"/>
              </a:solidFill>
              <a:latin typeface="TRANSPORTNEWLIGHT_GDI" pitchFamily="2" charset="77"/>
              <a:cs typeface="Arial"/>
            </a:endParaRPr>
          </a:p>
          <a:p>
            <a:pPr marL="10160" marR="19685" indent="0">
              <a:spcBef>
                <a:spcPts val="512"/>
              </a:spcBef>
              <a:buNone/>
              <a:tabLst>
                <a:tab pos="314902" algn="l"/>
                <a:tab pos="315462" algn="l"/>
              </a:tabLst>
            </a:pPr>
            <a:endParaRPr lang="en-US" sz="2000" u="sng" spc="-49">
              <a:solidFill>
                <a:schemeClr val="tx1"/>
              </a:solidFill>
              <a:latin typeface="TRANSPORTNEWLIGHT_GDI" pitchFamily="2" charset="77"/>
              <a:cs typeface="Arial"/>
            </a:endParaRPr>
          </a:p>
          <a:p>
            <a:pPr marL="353060" marR="19685">
              <a:spcBef>
                <a:spcPts val="512"/>
              </a:spcBef>
              <a:buFont typeface="Wingdings" panose="05000000000000000000" pitchFamily="2" charset="2"/>
              <a:buChar char="Ø"/>
              <a:tabLst>
                <a:tab pos="314902" algn="l"/>
                <a:tab pos="315462" algn="l"/>
              </a:tabLst>
            </a:pPr>
            <a:r>
              <a:rPr lang="en-US" spc="-49">
                <a:solidFill>
                  <a:schemeClr val="tx1"/>
                </a:solidFill>
                <a:latin typeface="TRANSPORTNEWLIGHT_GDI"/>
                <a:cs typeface="Arial"/>
              </a:rPr>
              <a:t>Proposers who score above 70 during preliminary evaluation and scoring may be eligible to be shortlisted. The top-ranked shortlisted Proposers will be invited to participate in oral presentations and interviews. </a:t>
            </a:r>
            <a:endParaRPr lang="en-US" sz="2000" spc="-49">
              <a:solidFill>
                <a:schemeClr val="tx1"/>
              </a:solidFill>
              <a:latin typeface="TRANSPORTNEWLIGHT_GDI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566" y="1044781"/>
            <a:ext cx="11235350" cy="381213"/>
          </a:xfrm>
          <a:prstGeom prst="rect">
            <a:avLst/>
          </a:prstGeom>
        </p:spPr>
        <p:txBody>
          <a:bodyPr vert="horz" wrap="square" lIns="0" tIns="1176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93"/>
              </a:spcBef>
            </a:pPr>
            <a:r>
              <a:rPr lang="en-US" spc="-4"/>
              <a:t>Technical Proposal</a:t>
            </a:r>
            <a:r>
              <a:rPr spc="-101"/>
              <a:t> </a:t>
            </a:r>
            <a:r>
              <a:rPr lang="en-US" spc="-4"/>
              <a:t>Scoring</a:t>
            </a:r>
            <a:endParaRPr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AB24F0C7-1A35-4492-983A-A62BE872F23D}"/>
              </a:ext>
            </a:extLst>
          </p:cNvPr>
          <p:cNvSpPr txBox="1"/>
          <p:nvPr/>
        </p:nvSpPr>
        <p:spPr>
          <a:xfrm>
            <a:off x="5053844" y="529356"/>
            <a:ext cx="4626349" cy="134659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33619" algn="r">
              <a:spcBef>
                <a:spcPts val="97"/>
              </a:spcBef>
            </a:pPr>
            <a:r>
              <a:rPr lang="en-US" sz="794">
                <a:solidFill>
                  <a:srgbClr val="FFFFFF"/>
                </a:solidFill>
                <a:latin typeface="TransportNewLight_gdi" pitchFamily="2" charset="0"/>
                <a:cs typeface="Arial"/>
              </a:rPr>
              <a:t>I-485 RTCS Express Lanes Project - Pre-Proposal Scope of </a:t>
            </a:r>
            <a:r>
              <a:rPr lang="en-US" sz="794" spc="-4">
                <a:solidFill>
                  <a:srgbClr val="FFFFFF"/>
                </a:solidFill>
                <a:latin typeface="TransportNewLight_gdi" pitchFamily="2" charset="0"/>
                <a:cs typeface="Arial"/>
              </a:rPr>
              <a:t>Services </a:t>
            </a:r>
            <a:r>
              <a:rPr lang="en-US" sz="794" spc="-150">
                <a:solidFill>
                  <a:srgbClr val="FFFFFF"/>
                </a:solidFill>
                <a:latin typeface="TransportNewLight_gdi" pitchFamily="2" charset="0"/>
                <a:cs typeface="Arial"/>
              </a:rPr>
              <a:t> </a:t>
            </a:r>
            <a:r>
              <a:rPr lang="en-US" sz="794" spc="-4">
                <a:solidFill>
                  <a:srgbClr val="FFFFFF"/>
                </a:solidFill>
                <a:latin typeface="TransportNewLight_gdi" pitchFamily="2" charset="0"/>
                <a:cs typeface="Arial"/>
              </a:rPr>
              <a:t>Meeting</a:t>
            </a:r>
            <a:endParaRPr lang="en-US" sz="794">
              <a:latin typeface="TransportNewLight_gdi" pitchFamily="2" charset="0"/>
              <a:cs typeface="Arial"/>
            </a:endParaRP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D0680E32-2EA0-CE4B-8587-B62305BF60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1768841"/>
              </p:ext>
            </p:extLst>
          </p:nvPr>
        </p:nvGraphicFramePr>
        <p:xfrm>
          <a:off x="1178729" y="1674787"/>
          <a:ext cx="9747024" cy="4404809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7585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1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071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b="0">
                          <a:latin typeface="TransportNewLight_gdi" panose="020B0604020202020204" charset="0"/>
                        </a:rPr>
                        <a:t>Technical Proposal Sections</a:t>
                      </a:r>
                      <a:endParaRPr lang="en-US" sz="1800" b="0">
                        <a:solidFill>
                          <a:srgbClr val="082940"/>
                        </a:solidFill>
                        <a:latin typeface="TransportNewLight_gdi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99219" marR="99219" marT="49610" marB="496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b="0">
                          <a:latin typeface="TransportNewLight_gdi" panose="020B0604020202020204" charset="0"/>
                        </a:rPr>
                        <a:t>Maximum Possible Points</a:t>
                      </a:r>
                      <a:endParaRPr lang="en-US" sz="1800" b="0">
                        <a:solidFill>
                          <a:srgbClr val="082940"/>
                        </a:solidFill>
                        <a:latin typeface="TransportNewLight_gdi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99219" marR="99219" marT="49610" marB="496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998">
                <a:tc>
                  <a:txBody>
                    <a:bodyPr/>
                    <a:lstStyle/>
                    <a:p>
                      <a:pPr marL="66675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sz="1800" b="0">
                          <a:solidFill>
                            <a:schemeClr val="tx1"/>
                          </a:solidFill>
                          <a:latin typeface="TransportNewLight_gdi" panose="020B0604020202020204" charset="0"/>
                        </a:rPr>
                        <a:t>Section </a:t>
                      </a:r>
                      <a:r>
                        <a:rPr sz="1800" b="0" spc="-5">
                          <a:solidFill>
                            <a:schemeClr val="tx1"/>
                          </a:solidFill>
                          <a:latin typeface="TransportNewLight_gdi" panose="020B0604020202020204" charset="0"/>
                        </a:rPr>
                        <a:t>1: </a:t>
                      </a:r>
                      <a:r>
                        <a:rPr lang="en-US" sz="1800" b="0" spc="-5">
                          <a:solidFill>
                            <a:schemeClr val="tx1"/>
                          </a:solidFill>
                          <a:latin typeface="TransportNewLight_gdi" panose="020B0604020202020204" charset="0"/>
                        </a:rPr>
                        <a:t>Proposer Qualifications</a:t>
                      </a:r>
                      <a:endParaRPr sz="1800" b="0">
                        <a:solidFill>
                          <a:schemeClr val="tx1"/>
                        </a:solidFill>
                        <a:latin typeface="TransportNewLight_gdi" panose="020B0604020202020204" charset="0"/>
                        <a:cs typeface="Arial"/>
                      </a:endParaRPr>
                    </a:p>
                  </a:txBody>
                  <a:tcPr marL="0" marR="0" marT="11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TransportNewLight_gdi" panose="020B0604020202020204" charset="0"/>
                          <a:cs typeface="Arial"/>
                        </a:rPr>
                        <a:t>5</a:t>
                      </a:r>
                      <a:endParaRPr sz="1800">
                        <a:solidFill>
                          <a:schemeClr val="tx1"/>
                        </a:solidFill>
                        <a:latin typeface="TransportNewLight_gdi" panose="020B0604020202020204" charset="0"/>
                        <a:cs typeface="Arial"/>
                      </a:endParaRPr>
                    </a:p>
                  </a:txBody>
                  <a:tcPr marL="0" marR="0" marT="1193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998">
                <a:tc>
                  <a:txBody>
                    <a:bodyPr/>
                    <a:lstStyle/>
                    <a:p>
                      <a:pPr marL="66675" marR="1207135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sz="1800" b="0">
                          <a:solidFill>
                            <a:schemeClr val="tx1"/>
                          </a:solidFill>
                          <a:latin typeface="TransportNewLight_gdi" panose="020B0604020202020204" charset="0"/>
                        </a:rPr>
                        <a:t>Section </a:t>
                      </a:r>
                      <a:r>
                        <a:rPr sz="1800" b="0" spc="-5">
                          <a:solidFill>
                            <a:schemeClr val="tx1"/>
                          </a:solidFill>
                          <a:latin typeface="TransportNewLight_gdi" panose="020B0604020202020204" charset="0"/>
                        </a:rPr>
                        <a:t>2: </a:t>
                      </a:r>
                      <a:r>
                        <a:rPr lang="en-US" sz="1800" b="0" spc="-5">
                          <a:solidFill>
                            <a:schemeClr val="tx1"/>
                          </a:solidFill>
                          <a:latin typeface="TransportNewLight_gdi" panose="020B0604020202020204" charset="0"/>
                        </a:rPr>
                        <a:t>Key Team Qualifications</a:t>
                      </a:r>
                      <a:endParaRPr sz="1800" b="0">
                        <a:solidFill>
                          <a:schemeClr val="tx1"/>
                        </a:solidFill>
                        <a:latin typeface="TransportNewLight_gdi" panose="020B0604020202020204" charset="0"/>
                        <a:cs typeface="Arial"/>
                      </a:endParaRPr>
                    </a:p>
                  </a:txBody>
                  <a:tcPr marL="0" marR="0" marT="61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TransportNewLight_gdi" panose="020B0604020202020204" charset="0"/>
                          <a:cs typeface="Arial"/>
                        </a:rPr>
                        <a:t>5</a:t>
                      </a:r>
                      <a:endParaRPr sz="1800">
                        <a:solidFill>
                          <a:schemeClr val="tx1"/>
                        </a:solidFill>
                        <a:latin typeface="TransportNewLight_gdi" panose="020B0604020202020204" charset="0"/>
                        <a:cs typeface="Arial"/>
                      </a:endParaRPr>
                    </a:p>
                  </a:txBody>
                  <a:tcPr marL="0" marR="0" marT="12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1633">
                <a:tc>
                  <a:txBody>
                    <a:bodyPr/>
                    <a:lstStyle/>
                    <a:p>
                      <a:pPr marL="66675" marR="1207135" algn="l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sz="1800" b="0" kern="1200">
                          <a:solidFill>
                            <a:schemeClr val="tx1"/>
                          </a:solidFill>
                          <a:latin typeface="TransportNewLight_gdi" panose="020B0604020202020204" charset="0"/>
                          <a:ea typeface="+mn-ea"/>
                          <a:cs typeface="+mn-cs"/>
                        </a:rPr>
                        <a:t>Section 3:</a:t>
                      </a:r>
                      <a:r>
                        <a:rPr lang="en-US" sz="1800" b="0" kern="1200">
                          <a:solidFill>
                            <a:schemeClr val="tx1"/>
                          </a:solidFill>
                          <a:latin typeface="TransportNewLight_gdi" panose="020B0604020202020204" charset="0"/>
                          <a:ea typeface="+mn-ea"/>
                          <a:cs typeface="+mn-cs"/>
                        </a:rPr>
                        <a:t> Approach to Scope of Work and Requirements </a:t>
                      </a:r>
                      <a:endParaRPr sz="1800" b="0" kern="1200">
                        <a:solidFill>
                          <a:schemeClr val="tx1"/>
                        </a:solidFill>
                        <a:latin typeface="TransportNewLight_gdi" panose="020B0604020202020204" charset="0"/>
                        <a:ea typeface="+mn-ea"/>
                        <a:cs typeface="+mn-cs"/>
                      </a:endParaRPr>
                    </a:p>
                  </a:txBody>
                  <a:tcPr marL="0" marR="0" marT="1322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TransportNewLight_gdi" panose="020B0604020202020204" charset="0"/>
                          <a:cs typeface="Arial"/>
                        </a:rPr>
                        <a:t>35</a:t>
                      </a:r>
                      <a:endParaRPr sz="1800">
                        <a:solidFill>
                          <a:schemeClr val="tx1"/>
                        </a:solidFill>
                        <a:latin typeface="TransportNewLight_gdi" panose="020B0604020202020204" charset="0"/>
                        <a:cs typeface="Arial"/>
                      </a:endParaRPr>
                    </a:p>
                  </a:txBody>
                  <a:tcPr marL="0" marR="0" marT="13222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094536"/>
                  </a:ext>
                </a:extLst>
              </a:tr>
              <a:tr h="450998">
                <a:tc>
                  <a:txBody>
                    <a:bodyPr/>
                    <a:lstStyle/>
                    <a:p>
                      <a:pPr marL="66675" marR="1207135" algn="l" defTabSz="914400" rtl="0" eaLnBrk="1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sz="1800" b="0" kern="1200">
                          <a:solidFill>
                            <a:schemeClr val="tx1"/>
                          </a:solidFill>
                          <a:latin typeface="TransportNewLight_gdi" panose="020B0604020202020204" charset="0"/>
                          <a:ea typeface="+mn-ea"/>
                          <a:cs typeface="+mn-cs"/>
                        </a:rPr>
                        <a:t>Section 4: </a:t>
                      </a:r>
                      <a:r>
                        <a:rPr lang="en-US" sz="1800" b="0" kern="1200">
                          <a:solidFill>
                            <a:schemeClr val="tx1"/>
                          </a:solidFill>
                          <a:latin typeface="TransportNewLight_gdi" panose="020B0604020202020204" charset="0"/>
                          <a:ea typeface="+mn-ea"/>
                          <a:cs typeface="+mn-cs"/>
                        </a:rPr>
                        <a:t>Approach to Project Plan, Implementation, Interfaces, and Testing</a:t>
                      </a:r>
                      <a:endParaRPr sz="1800" b="0" kern="1200">
                        <a:solidFill>
                          <a:schemeClr val="tx1"/>
                        </a:solidFill>
                        <a:latin typeface="TransportNewLight_gdi" panose="020B0604020202020204" charset="0"/>
                        <a:ea typeface="+mn-ea"/>
                        <a:cs typeface="+mn-cs"/>
                      </a:endParaRPr>
                    </a:p>
                  </a:txBody>
                  <a:tcPr marL="0" marR="0" marT="11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TransportNewLight_gdi" panose="020B0604020202020204" charset="0"/>
                          <a:cs typeface="Arial"/>
                        </a:rPr>
                        <a:t>30</a:t>
                      </a:r>
                      <a:endParaRPr sz="1800">
                        <a:solidFill>
                          <a:schemeClr val="tx1"/>
                        </a:solidFill>
                        <a:latin typeface="TransportNewLight_gdi" panose="020B0604020202020204" charset="0"/>
                        <a:cs typeface="Arial"/>
                      </a:endParaRPr>
                    </a:p>
                  </a:txBody>
                  <a:tcPr marL="0" marR="0" marT="11654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8674540"/>
                  </a:ext>
                </a:extLst>
              </a:tr>
              <a:tr h="444271">
                <a:tc>
                  <a:txBody>
                    <a:bodyPr/>
                    <a:lstStyle/>
                    <a:p>
                      <a:pPr marL="66675" marR="358775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sz="1800" b="0">
                          <a:solidFill>
                            <a:schemeClr val="tx1"/>
                          </a:solidFill>
                          <a:latin typeface="TransportNewLight_gdi" panose="020B0604020202020204" charset="0"/>
                        </a:rPr>
                        <a:t>Section </a:t>
                      </a:r>
                      <a:r>
                        <a:rPr sz="1800" b="0" spc="-5">
                          <a:solidFill>
                            <a:schemeClr val="tx1"/>
                          </a:solidFill>
                          <a:latin typeface="TransportNewLight_gdi" panose="020B0604020202020204" charset="0"/>
                        </a:rPr>
                        <a:t>5: Approach </a:t>
                      </a:r>
                      <a:r>
                        <a:rPr sz="1800" b="0" spc="5">
                          <a:solidFill>
                            <a:schemeClr val="tx1"/>
                          </a:solidFill>
                          <a:latin typeface="TransportNewLight_gdi" panose="020B0604020202020204" charset="0"/>
                        </a:rPr>
                        <a:t>to </a:t>
                      </a:r>
                      <a:r>
                        <a:rPr lang="en-US" sz="1800" b="0" spc="-5">
                          <a:solidFill>
                            <a:schemeClr val="tx1"/>
                          </a:solidFill>
                          <a:latin typeface="TransportNewLight_gdi" panose="020B0604020202020204" charset="0"/>
                        </a:rPr>
                        <a:t>Operations &amp; Maintenance</a:t>
                      </a:r>
                      <a:endParaRPr sz="1800" b="0">
                        <a:solidFill>
                          <a:schemeClr val="tx1"/>
                        </a:solidFill>
                        <a:latin typeface="TransportNewLight_gdi" panose="020B0604020202020204" charset="0"/>
                        <a:cs typeface="Arial"/>
                      </a:endParaRPr>
                    </a:p>
                  </a:txBody>
                  <a:tcPr marL="0" marR="0" marT="64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TransportNewLight_gdi" panose="020B0604020202020204" charset="0"/>
                          <a:cs typeface="Arial"/>
                        </a:rPr>
                        <a:t>20</a:t>
                      </a:r>
                      <a:endParaRPr sz="1800" b="0">
                        <a:solidFill>
                          <a:schemeClr val="tx1"/>
                        </a:solidFill>
                        <a:latin typeface="TransportNewLight_gdi" panose="020B0604020202020204" charset="0"/>
                        <a:cs typeface="Arial"/>
                      </a:endParaRPr>
                    </a:p>
                  </a:txBody>
                  <a:tcPr marL="0" marR="0" marT="39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1931715"/>
                  </a:ext>
                </a:extLst>
              </a:tr>
              <a:tr h="464394">
                <a:tc>
                  <a:txBody>
                    <a:bodyPr/>
                    <a:lstStyle/>
                    <a:p>
                      <a:pPr marL="66675" marR="358775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TransportNewLight_gdi" panose="020B0604020202020204" charset="0"/>
                          <a:cs typeface="Arial"/>
                        </a:rPr>
                        <a:t>Section 6: Adherence to the Scope of Work &amp; Requirements, T&amp;Cs, and Requirements Conformance Matrix</a:t>
                      </a:r>
                      <a:endParaRPr sz="1800" b="0">
                        <a:solidFill>
                          <a:schemeClr val="tx1"/>
                        </a:solidFill>
                        <a:latin typeface="TransportNewLight_gdi" panose="020B0604020202020204" charset="0"/>
                        <a:cs typeface="Arial"/>
                      </a:endParaRPr>
                    </a:p>
                  </a:txBody>
                  <a:tcPr marL="0" marR="0" marT="649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TransportNewLight_gdi" panose="020B0604020202020204" charset="0"/>
                          <a:cs typeface="Arial"/>
                        </a:rPr>
                        <a:t>5</a:t>
                      </a:r>
                      <a:endParaRPr sz="1800" b="0">
                        <a:solidFill>
                          <a:schemeClr val="tx1"/>
                        </a:solidFill>
                        <a:latin typeface="TransportNewLight_gdi" panose="020B0604020202020204" charset="0"/>
                        <a:cs typeface="Arial"/>
                      </a:endParaRPr>
                    </a:p>
                  </a:txBody>
                  <a:tcPr marL="0" marR="0" marT="39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9083626"/>
                  </a:ext>
                </a:extLst>
              </a:tr>
              <a:tr h="450998">
                <a:tc>
                  <a:txBody>
                    <a:bodyPr/>
                    <a:lstStyle/>
                    <a:p>
                      <a:pPr marL="66675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">
                          <a:solidFill>
                            <a:schemeClr val="tx1"/>
                          </a:solidFill>
                          <a:latin typeface="TransportNewLight_gdi" panose="020B0604020202020204" charset="0"/>
                        </a:rPr>
                        <a:t>Maximum 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latin typeface="TransportNewLight_gdi" panose="020B0604020202020204" charset="0"/>
                        </a:rPr>
                        <a:t>Possible </a:t>
                      </a:r>
                      <a:r>
                        <a:rPr lang="en-US" sz="1800" b="1" spc="-20">
                          <a:solidFill>
                            <a:schemeClr val="tx1"/>
                          </a:solidFill>
                          <a:latin typeface="TransportNewLight_gdi" panose="020B0604020202020204" charset="0"/>
                        </a:rPr>
                        <a:t>Technical</a:t>
                      </a:r>
                      <a:r>
                        <a:rPr lang="en-US" sz="1800" b="1" spc="-160">
                          <a:solidFill>
                            <a:schemeClr val="tx1"/>
                          </a:solidFill>
                          <a:latin typeface="TransportNewLight_gdi" panose="020B0604020202020204" charset="0"/>
                        </a:rPr>
                        <a:t> </a:t>
                      </a:r>
                      <a:r>
                        <a:rPr lang="en-US" sz="1800" b="1">
                          <a:solidFill>
                            <a:schemeClr val="tx1"/>
                          </a:solidFill>
                          <a:latin typeface="TransportNewLight_gdi" panose="020B0604020202020204" charset="0"/>
                        </a:rPr>
                        <a:t>Points</a:t>
                      </a:r>
                      <a:endParaRPr lang="en-US" sz="1800" b="1">
                        <a:solidFill>
                          <a:schemeClr val="tx1"/>
                        </a:solidFill>
                        <a:latin typeface="TransportNewLight_gdi" panose="020B0604020202020204" charset="0"/>
                        <a:cs typeface="Arial"/>
                      </a:endParaRPr>
                    </a:p>
                  </a:txBody>
                  <a:tcPr marL="0" marR="0" marT="12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794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11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5">
                          <a:solidFill>
                            <a:schemeClr val="tx1"/>
                          </a:solidFill>
                          <a:latin typeface="TransportNewLight_gdi" panose="020B0604020202020204" charset="0"/>
                        </a:rPr>
                        <a:t>100</a:t>
                      </a:r>
                      <a:endParaRPr lang="en-US" sz="1800" b="1">
                        <a:solidFill>
                          <a:schemeClr val="tx1"/>
                        </a:solidFill>
                        <a:latin typeface="TransportNewLight_gdi" panose="020B0604020202020204" charset="0"/>
                        <a:cs typeface="Arial"/>
                      </a:endParaRPr>
                    </a:p>
                  </a:txBody>
                  <a:tcPr marL="0" marR="0" marT="1271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80886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4B2A49-1E63-2743-A514-4244DF62C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Price Proposal Submittal and Evaluation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5A81FD-B486-6947-9DD9-16AE78CC4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>
                <a:latin typeface="TransportNewLight_gdi"/>
              </a:rPr>
              <a:t>Due July 7, 2026, by 4:00 p.m. ET </a:t>
            </a:r>
          </a:p>
          <a:p>
            <a:pPr marL="0" indent="0">
              <a:buNone/>
            </a:pPr>
            <a:endParaRPr lang="en-US" b="1"/>
          </a:p>
          <a:p>
            <a:pPr lvl="1">
              <a:buFont typeface="Wingdings" panose="05000000000000000000" pitchFamily="2" charset="2"/>
              <a:buChar char="§"/>
            </a:pPr>
            <a:r>
              <a:rPr lang="en-US" u="sng"/>
              <a:t>ONLY</a:t>
            </a:r>
            <a:r>
              <a:rPr lang="en-US"/>
              <a:t> the top-ranked shortlisted Proposers will submit a Price Proposal.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/>
          </a:p>
          <a:p>
            <a:pPr>
              <a:buFont typeface="Wingdings" panose="05000000000000000000" pitchFamily="2" charset="2"/>
              <a:buChar char="Ø"/>
            </a:pPr>
            <a:r>
              <a:rPr lang="en-US">
                <a:latin typeface="TransportNewLight_gdi"/>
              </a:rPr>
              <a:t>Refer to RFP Part I, Section 4.5 for price review and scoring details.</a:t>
            </a:r>
          </a:p>
        </p:txBody>
      </p:sp>
    </p:spTree>
    <p:extLst>
      <p:ext uri="{BB962C8B-B14F-4D97-AF65-F5344CB8AC3E}">
        <p14:creationId xmlns:p14="http://schemas.microsoft.com/office/powerpoint/2010/main" val="2446481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07C20D-AD01-344E-BD11-BD8144185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818" y="388690"/>
            <a:ext cx="11235350" cy="286997"/>
          </a:xfrm>
        </p:spPr>
        <p:txBody>
          <a:bodyPr/>
          <a:lstStyle/>
          <a:p>
            <a:r>
              <a:rPr lang="en-US"/>
              <a:t>Best Value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167E91-13B8-354B-A813-CC50BB6690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8352" y="770966"/>
            <a:ext cx="11235349" cy="367451"/>
          </a:xfrm>
        </p:spPr>
        <p:txBody>
          <a:bodyPr/>
          <a:lstStyle/>
          <a:p>
            <a:r>
              <a:rPr lang="en-US" sz="1800"/>
              <a:t>Calculating Lowest Adjusted Price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6B92D590-72B3-509D-8E40-3B0CD6D82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350" y="1334271"/>
            <a:ext cx="11235351" cy="450455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>
                <a:latin typeface="TransportNewLight_gdi"/>
              </a:rPr>
              <a:t>Step 1: </a:t>
            </a:r>
            <a:r>
              <a:rPr lang="en-US">
                <a:latin typeface="TransportNewLight_gdi"/>
              </a:rPr>
              <a:t>After Price Proposals are reviewed, NCTA may request written clarifications. 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>
                <a:latin typeface="TransportNewLight_gdi"/>
              </a:rPr>
              <a:t>Step 2</a:t>
            </a:r>
            <a:r>
              <a:rPr lang="en-US">
                <a:latin typeface="TransportNewLight_gdi"/>
              </a:rPr>
              <a:t>: After written clarification responses, each top-ranked shortlisted Proposer will receive a quality credit percentage based on their final technical proposal score.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>
                <a:latin typeface="TransportNewLight_gdi"/>
              </a:rPr>
              <a:t>See Table I-3 in the RFP for each technical score quality credit percentage.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>
                <a:latin typeface="TransportNewLight_gdi"/>
              </a:rPr>
              <a:t>Step 3</a:t>
            </a:r>
            <a:r>
              <a:rPr lang="en-US">
                <a:latin typeface="TransportNewLight_gdi"/>
              </a:rPr>
              <a:t>: Each top-ranked shortlisted Proposer’s Quality Credit % and Price Proposal $ amount will be entered into the below table to calculate the lowest adjusted price. 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>
                <a:latin typeface="TransportNewLight_gdi"/>
              </a:rPr>
              <a:t>Step 4</a:t>
            </a:r>
            <a:r>
              <a:rPr lang="en-US">
                <a:latin typeface="TransportNewLight_gdi"/>
              </a:rPr>
              <a:t>: The successful Contractor is the one with the lowest adjusted price.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/>
              <a:t>In the example below, Vendor C is the successful Contractor.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/>
          </a:p>
          <a:p>
            <a:pPr>
              <a:buFont typeface="Wingdings" panose="05000000000000000000" pitchFamily="2" charset="2"/>
              <a:buChar char="Ø"/>
            </a:pPr>
            <a:endParaRPr lang="en-US"/>
          </a:p>
        </p:txBody>
      </p:sp>
      <p:pic>
        <p:nvPicPr>
          <p:cNvPr id="6" name="Picture 5" descr="A table comparing each vendor's Technical Score and Price Proposal dollar amount to calculated the lowest adjusted price. ">
            <a:extLst>
              <a:ext uri="{FF2B5EF4-FFF2-40B4-BE49-F238E27FC236}">
                <a16:creationId xmlns:a16="http://schemas.microsoft.com/office/drawing/2014/main" id="{C09BFC63-BC75-8BE1-5043-BEA132FE9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484" y="4444394"/>
            <a:ext cx="7633337" cy="218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9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D007A-CB97-9B4E-89A4-96AD6756B2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227968"/>
            <a:ext cx="12192000" cy="2457426"/>
          </a:xfrm>
        </p:spPr>
        <p:txBody>
          <a:bodyPr/>
          <a:lstStyle/>
          <a:p>
            <a:r>
              <a:rPr lang="en-US" spc="-4">
                <a:solidFill>
                  <a:srgbClr val="FFFFFF"/>
                </a:solidFill>
                <a:latin typeface="TransportNewMedium_gdi"/>
              </a:rPr>
              <a:t>Roll call for one person by company</a:t>
            </a:r>
            <a:br>
              <a:rPr lang="en-US" spc="-4">
                <a:solidFill>
                  <a:srgbClr val="FFFFFF"/>
                </a:solidFill>
                <a:latin typeface="TransportNewMedium_gdi"/>
              </a:rPr>
            </a:br>
            <a:br>
              <a:rPr lang="en-US"/>
            </a:br>
            <a:r>
              <a:rPr lang="en-US" sz="4400" b="1" u="sng" spc="-4">
                <a:solidFill>
                  <a:srgbClr val="C00000"/>
                </a:solidFill>
                <a:latin typeface="TransportNewMedium_gdi"/>
              </a:rPr>
              <a:t>PLEASE MUTE YOUR LINE IF YOU ARE NOT SPEAKING</a:t>
            </a:r>
            <a:br>
              <a:rPr lang="en-US" spc="-4">
                <a:latin typeface="TransportNewMedium_gdi"/>
              </a:rPr>
            </a:br>
            <a:br>
              <a:rPr lang="en-US" spc="-4">
                <a:latin typeface="TransportNewMedium_gdi"/>
              </a:rPr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36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E0EB73-D3C6-0749-B94D-EE805F1D5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ransportNewMedium_gdi"/>
              </a:rPr>
              <a:t>Submittal Delivery</a:t>
            </a:r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953829-7251-2E4A-B402-4E20917C1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353060">
              <a:spcBef>
                <a:spcPts val="507"/>
              </a:spcBef>
              <a:buFont typeface="Wingdings" panose="05000000000000000000" pitchFamily="2" charset="2"/>
              <a:buChar char="Ø"/>
              <a:tabLst>
                <a:tab pos="314902" algn="l"/>
                <a:tab pos="315462" algn="l"/>
              </a:tabLst>
            </a:pPr>
            <a:r>
              <a:rPr lang="en-US">
                <a:solidFill>
                  <a:schemeClr val="tx1"/>
                </a:solidFill>
                <a:latin typeface="TRANSPORTNEWLIGHT_GDI" pitchFamily="2" charset="77"/>
                <a:cs typeface="Arial"/>
              </a:rPr>
              <a:t>Submittals (both Technical Proposal &amp; Price Proposal) shall be </a:t>
            </a:r>
            <a:r>
              <a:rPr lang="en-US" spc="-4">
                <a:solidFill>
                  <a:schemeClr val="tx1"/>
                </a:solidFill>
                <a:latin typeface="TRANSPORTNEWLIGHT_GDI" pitchFamily="2" charset="77"/>
                <a:cs typeface="Arial"/>
              </a:rPr>
              <a:t>delivered</a:t>
            </a:r>
            <a:r>
              <a:rPr lang="en-US" spc="-49">
                <a:solidFill>
                  <a:schemeClr val="tx1"/>
                </a:solidFill>
                <a:latin typeface="TRANSPORTNEWLIGHT_GDI" pitchFamily="2" charset="77"/>
                <a:cs typeface="Arial"/>
              </a:rPr>
              <a:t> </a:t>
            </a:r>
            <a:r>
              <a:rPr lang="en-US">
                <a:solidFill>
                  <a:schemeClr val="tx1"/>
                </a:solidFill>
                <a:latin typeface="TRANSPORTNEWLIGHT_GDI" pitchFamily="2" charset="77"/>
                <a:cs typeface="Arial"/>
              </a:rPr>
              <a:t>to:</a:t>
            </a:r>
            <a:endParaRPr lang="en-US"/>
          </a:p>
          <a:p>
            <a:pPr marL="10160" indent="0">
              <a:spcBef>
                <a:spcPts val="507"/>
              </a:spcBef>
              <a:buNone/>
              <a:tabLst>
                <a:tab pos="314902" algn="l"/>
                <a:tab pos="315462" algn="l"/>
              </a:tabLst>
            </a:pPr>
            <a:endParaRPr lang="en-US">
              <a:solidFill>
                <a:schemeClr val="tx1"/>
              </a:solidFill>
              <a:latin typeface="TRANSPORTNEWLIGHT_GDI" pitchFamily="2" charset="77"/>
              <a:cs typeface="Arial"/>
            </a:endParaRPr>
          </a:p>
          <a:p>
            <a:pPr marL="0" indent="0" algn="ctr">
              <a:spcBef>
                <a:spcPts val="507"/>
              </a:spcBef>
              <a:buNone/>
              <a:tabLst>
                <a:tab pos="314902" algn="l"/>
                <a:tab pos="315462" algn="l"/>
              </a:tabLst>
            </a:pPr>
            <a:r>
              <a:rPr lang="en-US" b="1" spc="-4">
                <a:solidFill>
                  <a:schemeClr val="tx1"/>
                </a:solidFill>
                <a:latin typeface="TRANSPORTNEWLIGHT_GDI" pitchFamily="2" charset="77"/>
                <a:cs typeface="Arial"/>
              </a:rPr>
              <a:t>NCTA</a:t>
            </a:r>
          </a:p>
          <a:p>
            <a:pPr marL="0" indent="0" algn="ctr">
              <a:spcBef>
                <a:spcPts val="507"/>
              </a:spcBef>
              <a:buNone/>
              <a:tabLst>
                <a:tab pos="314902" algn="l"/>
                <a:tab pos="315462" algn="l"/>
              </a:tabLst>
            </a:pPr>
            <a:r>
              <a:rPr lang="en-US" b="1" spc="-4">
                <a:solidFill>
                  <a:schemeClr val="tx1"/>
                </a:solidFill>
                <a:latin typeface="TRANSPORTNEWLIGHT_GDI" pitchFamily="2" charset="77"/>
                <a:cs typeface="Arial"/>
              </a:rPr>
              <a:t>2501 Aerial Center Parkway, Suite 200</a:t>
            </a:r>
          </a:p>
          <a:p>
            <a:pPr marL="0" indent="0" algn="ctr">
              <a:spcBef>
                <a:spcPts val="507"/>
              </a:spcBef>
              <a:buNone/>
              <a:tabLst>
                <a:tab pos="314902" algn="l"/>
                <a:tab pos="315462" algn="l"/>
              </a:tabLst>
            </a:pPr>
            <a:r>
              <a:rPr lang="en-US" b="1" spc="-4">
                <a:solidFill>
                  <a:schemeClr val="tx1"/>
                </a:solidFill>
                <a:latin typeface="TRANSPORTNEWLIGHT_GDI" pitchFamily="2" charset="77"/>
                <a:cs typeface="Arial"/>
              </a:rPr>
              <a:t>Morrisville, NC 27560</a:t>
            </a:r>
          </a:p>
          <a:p>
            <a:pPr marL="0" indent="0" algn="ctr">
              <a:spcBef>
                <a:spcPts val="507"/>
              </a:spcBef>
              <a:buNone/>
              <a:tabLst>
                <a:tab pos="314902" algn="l"/>
                <a:tab pos="315462" algn="l"/>
              </a:tabLst>
            </a:pPr>
            <a:r>
              <a:rPr lang="en-US" b="1" spc="-4">
                <a:solidFill>
                  <a:schemeClr val="tx1"/>
                </a:solidFill>
                <a:latin typeface="TRANSPORTNEWLIGHT_GDI" pitchFamily="2" charset="77"/>
                <a:cs typeface="Arial"/>
              </a:rPr>
              <a:t>Attn: Eliza Davis</a:t>
            </a:r>
          </a:p>
          <a:p>
            <a:pPr marL="0" indent="0" algn="ctr">
              <a:spcBef>
                <a:spcPts val="507"/>
              </a:spcBef>
              <a:buNone/>
              <a:tabLst>
                <a:tab pos="314902" algn="l"/>
                <a:tab pos="315462" algn="l"/>
              </a:tabLst>
            </a:pPr>
            <a:endParaRPr lang="en-US">
              <a:solidFill>
                <a:schemeClr val="tx1"/>
              </a:solidFill>
              <a:latin typeface="TRANSPORTNEWLIGHT_GDI" pitchFamily="2" charset="77"/>
              <a:cs typeface="Arial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>
                <a:latin typeface="TransportNewLight_gdi"/>
              </a:rPr>
              <a:t>Refer to RFP Part IV, Section 1.3 &amp; 2.3 for further instructions on submissions.</a:t>
            </a:r>
            <a:endParaRPr lang="en-US"/>
          </a:p>
          <a:p>
            <a:pPr lvl="1">
              <a:buFont typeface="Wingdings" panose="05000000000000000000" pitchFamily="2" charset="2"/>
              <a:buChar char="§"/>
            </a:pPr>
            <a:endParaRPr lang="en-US" u="sng"/>
          </a:p>
          <a:p>
            <a:pPr lvl="1">
              <a:buFont typeface="Wingdings" panose="05000000000000000000" pitchFamily="2" charset="2"/>
              <a:buChar char="§"/>
            </a:pPr>
            <a:r>
              <a:rPr lang="en-US" u="sng"/>
              <a:t>NO</a:t>
            </a:r>
            <a:r>
              <a:rPr lang="en-US"/>
              <a:t> hard copies; only electronic submissions on a USB flash drive. </a:t>
            </a:r>
          </a:p>
        </p:txBody>
      </p:sp>
    </p:spTree>
    <p:extLst>
      <p:ext uri="{BB962C8B-B14F-4D97-AF65-F5344CB8AC3E}">
        <p14:creationId xmlns:p14="http://schemas.microsoft.com/office/powerpoint/2010/main" val="3317983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085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79"/>
              </a:spcBef>
            </a:pPr>
            <a:r>
              <a:rPr spc="-4"/>
              <a:t>Non-Solicitation</a:t>
            </a:r>
            <a:r>
              <a:rPr spc="-35"/>
              <a:t> </a:t>
            </a:r>
            <a:r>
              <a:rPr spc="-4"/>
              <a:t>Provision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2A8F997-A065-40E9-A935-51166AA26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353060" marR="4445">
              <a:spcBef>
                <a:spcPts val="507"/>
              </a:spcBef>
              <a:buFont typeface="Wingdings" panose="05000000000000000000" pitchFamily="2" charset="2"/>
              <a:buChar char="Ø"/>
              <a:tabLst>
                <a:tab pos="314902" algn="l"/>
                <a:tab pos="315462" algn="l"/>
              </a:tabLst>
            </a:pPr>
            <a:r>
              <a:rPr lang="en-US" sz="2000" spc="-53">
                <a:solidFill>
                  <a:schemeClr val="tx1"/>
                </a:solidFill>
                <a:uFill>
                  <a:solidFill>
                    <a:srgbClr val="1F487C"/>
                  </a:solidFill>
                </a:uFill>
                <a:latin typeface="TRANSPORTNEWLIGHT_GDI"/>
                <a:cs typeface="Arial"/>
              </a:rPr>
              <a:t>Non-solicitation in accordance with </a:t>
            </a:r>
            <a:r>
              <a:rPr lang="en-US" spc="-53">
                <a:solidFill>
                  <a:schemeClr val="tx1"/>
                </a:solidFill>
                <a:uFill>
                  <a:solidFill>
                    <a:srgbClr val="1F487C"/>
                  </a:solidFill>
                </a:uFill>
                <a:latin typeface="TRANSPORTNEWLIGHT_GDI"/>
                <a:cs typeface="Arial"/>
              </a:rPr>
              <a:t>RFP Part</a:t>
            </a:r>
            <a:r>
              <a:rPr lang="en-US" sz="2000" spc="-53">
                <a:solidFill>
                  <a:schemeClr val="tx1"/>
                </a:solidFill>
                <a:uFill>
                  <a:solidFill>
                    <a:srgbClr val="1F487C"/>
                  </a:solidFill>
                </a:uFill>
                <a:latin typeface="TRANSPORTNEWLIGHT_GDI"/>
                <a:cs typeface="Arial"/>
              </a:rPr>
              <a:t> I, Section </a:t>
            </a:r>
            <a:r>
              <a:rPr lang="en-US" spc="-53">
                <a:solidFill>
                  <a:schemeClr val="tx1"/>
                </a:solidFill>
                <a:uFill>
                  <a:solidFill>
                    <a:srgbClr val="1F487C"/>
                  </a:solidFill>
                </a:uFill>
                <a:latin typeface="TRANSPORTNEWLIGHT_GDI"/>
                <a:cs typeface="Arial"/>
              </a:rPr>
              <a:t>2.3.</a:t>
            </a:r>
            <a:endParaRPr lang="en-US">
              <a:solidFill>
                <a:schemeClr val="tx1"/>
              </a:solidFill>
              <a:latin typeface="TRANSPORTNEWLIGHT_GDI"/>
            </a:endParaRPr>
          </a:p>
          <a:p>
            <a:pPr marL="353060" marR="4445">
              <a:spcBef>
                <a:spcPts val="507"/>
              </a:spcBef>
              <a:buFont typeface="Wingdings" panose="05000000000000000000" pitchFamily="2" charset="2"/>
              <a:buChar char="Ø"/>
              <a:tabLst>
                <a:tab pos="314902" algn="l"/>
                <a:tab pos="315462" algn="l"/>
              </a:tabLst>
            </a:pPr>
            <a:endParaRPr lang="en-US" sz="2000" b="1" u="heavy" spc="-53">
              <a:solidFill>
                <a:schemeClr val="tx1"/>
              </a:solidFill>
              <a:uFill>
                <a:solidFill>
                  <a:srgbClr val="1F487C"/>
                </a:solidFill>
              </a:uFill>
              <a:latin typeface="TRANSPORTNEWLIGHT_GDI" pitchFamily="2" charset="77"/>
              <a:cs typeface="Arial"/>
            </a:endParaRPr>
          </a:p>
          <a:p>
            <a:pPr marL="353060" marR="4445">
              <a:spcBef>
                <a:spcPts val="507"/>
              </a:spcBef>
              <a:buFont typeface="Wingdings" panose="05000000000000000000" pitchFamily="2" charset="2"/>
              <a:buChar char="Ø"/>
              <a:tabLst>
                <a:tab pos="314902" algn="l"/>
                <a:tab pos="315462" algn="l"/>
              </a:tabLst>
            </a:pPr>
            <a:r>
              <a:rPr lang="en-US" sz="2000" b="1" u="sng" spc="-53">
                <a:solidFill>
                  <a:schemeClr val="tx1"/>
                </a:solidFill>
                <a:uFill>
                  <a:solidFill>
                    <a:srgbClr val="1F487C"/>
                  </a:solidFill>
                </a:uFill>
                <a:latin typeface="TRANSPORTNEWLIGHT_GDI"/>
                <a:cs typeface="Arial"/>
              </a:rPr>
              <a:t>ONLY</a:t>
            </a:r>
            <a:r>
              <a:rPr lang="en-US" sz="2000" b="1" spc="-53">
                <a:solidFill>
                  <a:schemeClr val="tx1"/>
                </a:solidFill>
                <a:uFill>
                  <a:solidFill>
                    <a:srgbClr val="1F487C"/>
                  </a:solidFill>
                </a:uFill>
                <a:latin typeface="TRANSPORTNEWLIGHT_GDI"/>
                <a:cs typeface="Arial"/>
              </a:rPr>
              <a:t> </a:t>
            </a:r>
            <a:r>
              <a:rPr lang="en-US" sz="2000">
                <a:solidFill>
                  <a:schemeClr val="tx1"/>
                </a:solidFill>
                <a:latin typeface="TRANSPORTNEWLIGHT_GDI"/>
                <a:cs typeface="Arial"/>
              </a:rPr>
              <a:t>contact </a:t>
            </a:r>
            <a:r>
              <a:rPr lang="en-US" sz="2000" spc="-35">
                <a:solidFill>
                  <a:schemeClr val="tx1"/>
                </a:solidFill>
                <a:latin typeface="TRANSPORTNEWLIGHT_GDI"/>
                <a:cs typeface="Arial"/>
              </a:rPr>
              <a:t>NCTA </a:t>
            </a:r>
            <a:r>
              <a:rPr lang="en-US" sz="2000" spc="-4">
                <a:solidFill>
                  <a:schemeClr val="tx1"/>
                </a:solidFill>
                <a:latin typeface="TRANSPORTNEWLIGHT_GDI"/>
                <a:cs typeface="Arial"/>
              </a:rPr>
              <a:t>in </a:t>
            </a:r>
            <a:r>
              <a:rPr lang="en-US" sz="2000">
                <a:solidFill>
                  <a:schemeClr val="tx1"/>
                </a:solidFill>
                <a:latin typeface="TRANSPORTNEWLIGHT_GDI"/>
                <a:cs typeface="Arial"/>
              </a:rPr>
              <a:t>the </a:t>
            </a:r>
            <a:r>
              <a:rPr lang="en-US" sz="2000" spc="4">
                <a:solidFill>
                  <a:schemeClr val="tx1"/>
                </a:solidFill>
                <a:latin typeface="TRANSPORTNEWLIGHT_GDI"/>
                <a:cs typeface="Arial"/>
              </a:rPr>
              <a:t>manner </a:t>
            </a:r>
            <a:r>
              <a:rPr lang="en-US" sz="2000">
                <a:solidFill>
                  <a:schemeClr val="tx1"/>
                </a:solidFill>
                <a:latin typeface="TRANSPORTNEWLIGHT_GDI"/>
                <a:cs typeface="Arial"/>
              </a:rPr>
              <a:t>identified</a:t>
            </a:r>
            <a:r>
              <a:rPr lang="en-US" sz="2000" spc="-53">
                <a:solidFill>
                  <a:schemeClr val="tx1"/>
                </a:solidFill>
                <a:uFill>
                  <a:solidFill>
                    <a:srgbClr val="1F487C"/>
                  </a:solidFill>
                </a:uFill>
                <a:latin typeface="TRANSPORTNEWLIGHT_GDI"/>
                <a:cs typeface="Arial"/>
              </a:rPr>
              <a:t> in</a:t>
            </a:r>
            <a:r>
              <a:rPr lang="en-US" spc="-53">
                <a:solidFill>
                  <a:schemeClr val="tx1"/>
                </a:solidFill>
                <a:uFill>
                  <a:solidFill>
                    <a:srgbClr val="1F487C"/>
                  </a:solidFill>
                </a:uFill>
                <a:latin typeface="TRANSPORTNEWLIGHT_GDI"/>
                <a:cs typeface="Arial"/>
              </a:rPr>
              <a:t> RFP Part I, Section</a:t>
            </a:r>
            <a:r>
              <a:rPr lang="en-US" sz="2000" spc="-53">
                <a:solidFill>
                  <a:schemeClr val="tx1"/>
                </a:solidFill>
                <a:uFill>
                  <a:solidFill>
                    <a:srgbClr val="1F487C"/>
                  </a:solidFill>
                </a:uFill>
                <a:latin typeface="TRANSPORTNEWLIGHT_GDI"/>
                <a:cs typeface="Arial"/>
              </a:rPr>
              <a:t> 1.4.</a:t>
            </a:r>
          </a:p>
          <a:p>
            <a:pPr marL="353060">
              <a:spcBef>
                <a:spcPts val="507"/>
              </a:spcBef>
              <a:buFont typeface="Wingdings" panose="05000000000000000000" pitchFamily="2" charset="2"/>
              <a:buChar char="Ø"/>
              <a:tabLst>
                <a:tab pos="314902" algn="l"/>
                <a:tab pos="315462" algn="l"/>
              </a:tabLst>
            </a:pPr>
            <a:endParaRPr lang="en-US" sz="2000" spc="-4">
              <a:solidFill>
                <a:schemeClr val="tx1"/>
              </a:solidFill>
              <a:latin typeface="TRANSPORTNEWLIGHT_GDI" pitchFamily="2" charset="77"/>
              <a:cs typeface="Arial"/>
            </a:endParaRPr>
          </a:p>
          <a:p>
            <a:pPr marL="353060">
              <a:spcBef>
                <a:spcPts val="507"/>
              </a:spcBef>
              <a:buFont typeface="Wingdings" panose="05000000000000000000" pitchFamily="2" charset="2"/>
              <a:buChar char="Ø"/>
              <a:tabLst>
                <a:tab pos="314902" algn="l"/>
                <a:tab pos="315462" algn="l"/>
              </a:tabLst>
            </a:pPr>
            <a:r>
              <a:rPr lang="en-US" sz="2000" spc="-4">
                <a:solidFill>
                  <a:schemeClr val="tx1"/>
                </a:solidFill>
                <a:latin typeface="TRANSPORTNEWLIGHT_GDI"/>
                <a:cs typeface="Arial"/>
              </a:rPr>
              <a:t>A violation </a:t>
            </a:r>
            <a:r>
              <a:rPr lang="en-US" sz="2000" spc="4">
                <a:solidFill>
                  <a:schemeClr val="tx1"/>
                </a:solidFill>
                <a:latin typeface="TRANSPORTNEWLIGHT_GDI"/>
                <a:cs typeface="Arial"/>
              </a:rPr>
              <a:t>may </a:t>
            </a:r>
            <a:r>
              <a:rPr lang="en-US" sz="2000">
                <a:solidFill>
                  <a:schemeClr val="tx1"/>
                </a:solidFill>
                <a:latin typeface="TRANSPORTNEWLIGHT_GDI"/>
                <a:cs typeface="Arial"/>
              </a:rPr>
              <a:t>be </a:t>
            </a:r>
            <a:r>
              <a:rPr lang="en-US" sz="2000" spc="-4">
                <a:solidFill>
                  <a:schemeClr val="tx1"/>
                </a:solidFill>
                <a:latin typeface="TRANSPORTNEWLIGHT_GDI"/>
                <a:cs typeface="Arial"/>
              </a:rPr>
              <a:t>grounds </a:t>
            </a:r>
            <a:r>
              <a:rPr lang="en-US" sz="2000" spc="9">
                <a:solidFill>
                  <a:schemeClr val="tx1"/>
                </a:solidFill>
                <a:latin typeface="TRANSPORTNEWLIGHT_GDI"/>
                <a:cs typeface="Arial"/>
              </a:rPr>
              <a:t>for </a:t>
            </a:r>
            <a:r>
              <a:rPr lang="en-US" sz="2000" spc="-4">
                <a:solidFill>
                  <a:schemeClr val="tx1"/>
                </a:solidFill>
                <a:latin typeface="TRANSPORTNEWLIGHT_GDI"/>
                <a:cs typeface="Arial"/>
              </a:rPr>
              <a:t>rejection </a:t>
            </a:r>
            <a:r>
              <a:rPr lang="en-US" sz="2000">
                <a:solidFill>
                  <a:schemeClr val="tx1"/>
                </a:solidFill>
                <a:latin typeface="TRANSPORTNEWLIGHT_GDI"/>
                <a:cs typeface="Arial"/>
              </a:rPr>
              <a:t>of</a:t>
            </a:r>
            <a:r>
              <a:rPr lang="en-US" sz="2000" spc="-101">
                <a:solidFill>
                  <a:schemeClr val="tx1"/>
                </a:solidFill>
                <a:latin typeface="TRANSPORTNEWLIGHT_GDI"/>
                <a:cs typeface="Arial"/>
              </a:rPr>
              <a:t> the </a:t>
            </a:r>
            <a:r>
              <a:rPr lang="en-US" sz="2000">
                <a:solidFill>
                  <a:schemeClr val="tx1"/>
                </a:solidFill>
                <a:latin typeface="TRANSPORTNEWLIGHT_GDI"/>
                <a:cs typeface="Arial"/>
              </a:rPr>
              <a:t>proposal.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D007A-CB97-9B4E-89A4-96AD6756B2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68651"/>
            <a:ext cx="12192000" cy="1655762"/>
          </a:xfrm>
        </p:spPr>
        <p:txBody>
          <a:bodyPr/>
          <a:lstStyle/>
          <a:p>
            <a:r>
              <a:rPr lang="en-US" sz="4000" spc="-9">
                <a:solidFill>
                  <a:srgbClr val="FFFFFF"/>
                </a:solidFill>
              </a:rPr>
              <a:t>Scope of </a:t>
            </a:r>
            <a:r>
              <a:rPr lang="en-US" sz="4000" spc="-26">
                <a:solidFill>
                  <a:srgbClr val="FFFFFF"/>
                </a:solidFill>
              </a:rPr>
              <a:t>Work &amp; Requirements</a:t>
            </a:r>
            <a:br>
              <a:rPr lang="en-US" sz="4000" spc="-26">
                <a:solidFill>
                  <a:srgbClr val="FFFFFF"/>
                </a:solidFill>
              </a:rPr>
            </a:br>
            <a:r>
              <a:rPr lang="en-US" sz="4000" spc="-26">
                <a:solidFill>
                  <a:srgbClr val="FFFFFF"/>
                </a:solidFill>
              </a:rPr>
              <a:t>Overview</a:t>
            </a:r>
            <a:endParaRPr lang="en-US" sz="4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D1D579-4C46-5748-A7AB-990630D49E9B}"/>
              </a:ext>
            </a:extLst>
          </p:cNvPr>
          <p:cNvSpPr txBox="1"/>
          <p:nvPr/>
        </p:nvSpPr>
        <p:spPr>
          <a:xfrm>
            <a:off x="0" y="3817743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TransportNewMedium_gdi" pitchFamily="2" charset="77"/>
              </a:rPr>
              <a:t>Manish Chourey</a:t>
            </a:r>
            <a:endParaRPr lang="en-US" sz="1400">
              <a:solidFill>
                <a:schemeClr val="bg1"/>
              </a:solidFill>
              <a:latin typeface="TransportNewLight_gdi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28141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565" y="620370"/>
            <a:ext cx="11235350" cy="379515"/>
          </a:xfrm>
          <a:prstGeom prst="rect">
            <a:avLst/>
          </a:prstGeom>
        </p:spPr>
        <p:txBody>
          <a:bodyPr vert="horz" wrap="square" lIns="0" tIns="10085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79"/>
              </a:spcBef>
            </a:pPr>
            <a:r>
              <a:rPr spc="-4"/>
              <a:t>Scope of</a:t>
            </a:r>
            <a:r>
              <a:rPr spc="-49"/>
              <a:t> </a:t>
            </a:r>
            <a:r>
              <a:rPr spc="-22"/>
              <a:t>Work</a:t>
            </a:r>
            <a:r>
              <a:rPr lang="en-US" spc="-22"/>
              <a:t> Requirements</a:t>
            </a:r>
            <a:endParaRPr spc="-22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E49AF-351E-47ED-A282-4F06CB218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564" y="1194067"/>
            <a:ext cx="11235351" cy="51927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53060">
              <a:spcBef>
                <a:spcPts val="494"/>
              </a:spcBef>
              <a:buFont typeface="Wingdings" panose="05000000000000000000" pitchFamily="2" charset="2"/>
              <a:buChar char="Ø"/>
              <a:tabLst>
                <a:tab pos="314902" algn="l"/>
                <a:tab pos="315462" algn="l"/>
              </a:tabLst>
            </a:pPr>
            <a:r>
              <a:rPr lang="en-US" b="1" spc="-4">
                <a:solidFill>
                  <a:schemeClr val="tx1"/>
                </a:solidFill>
                <a:latin typeface="TRANSPORTNEWLIGHT_GDI"/>
                <a:cs typeface="Arial"/>
              </a:rPr>
              <a:t>Roadside Support System Project, Design, Testing and Implementation Documentation Requirements (1-198)</a:t>
            </a:r>
            <a:endParaRPr lang="en-US">
              <a:solidFill>
                <a:schemeClr val="tx1"/>
              </a:solidFill>
              <a:latin typeface="TRANSPORTNEWLIGHT_GDI" pitchFamily="2" charset="77"/>
              <a:cs typeface="Arial"/>
            </a:endParaRPr>
          </a:p>
          <a:p>
            <a:pPr marL="753110" lvl="1" indent="-285750">
              <a:spcBef>
                <a:spcPts val="494"/>
              </a:spcBef>
              <a:buFont typeface="Wingdings" panose="05000000000000000000" pitchFamily="2" charset="2"/>
              <a:buChar char="§"/>
              <a:tabLst>
                <a:tab pos="314902" algn="l"/>
                <a:tab pos="315462" algn="l"/>
              </a:tabLst>
            </a:pPr>
            <a:r>
              <a:rPr lang="en-US" spc="-9">
                <a:solidFill>
                  <a:schemeClr val="tx1"/>
                </a:solidFill>
                <a:latin typeface="TRANSPORTNEWLIGHT_GDI"/>
                <a:cs typeface="Arial"/>
              </a:rPr>
              <a:t>Details the requirements for project execution and how the Proposers must document their approach to meet them.</a:t>
            </a:r>
          </a:p>
          <a:p>
            <a:pPr marL="414020" marR="4445" lvl="1" indent="0">
              <a:spcBef>
                <a:spcPts val="437"/>
              </a:spcBef>
              <a:buNone/>
              <a:tabLst>
                <a:tab pos="667346" algn="l"/>
                <a:tab pos="667906" algn="l"/>
              </a:tabLst>
            </a:pPr>
            <a:endParaRPr lang="en-US" spc="-9">
              <a:solidFill>
                <a:schemeClr val="tx1"/>
              </a:solidFill>
              <a:latin typeface="TRANSPORTNEWLIGHT_GDI" pitchFamily="2" charset="77"/>
              <a:cs typeface="Arial"/>
            </a:endParaRPr>
          </a:p>
          <a:p>
            <a:pPr marL="353060" marR="4445">
              <a:spcBef>
                <a:spcPts val="494"/>
              </a:spcBef>
              <a:buFont typeface="Wingdings" panose="05000000000000000000" pitchFamily="2" charset="2"/>
              <a:buChar char="Ø"/>
              <a:tabLst>
                <a:tab pos="314902" algn="l"/>
                <a:tab pos="315462" algn="l"/>
              </a:tabLst>
            </a:pPr>
            <a:r>
              <a:rPr lang="en-US" b="1" spc="-4">
                <a:solidFill>
                  <a:schemeClr val="tx1"/>
                </a:solidFill>
                <a:latin typeface="TRANSPORTNEWLIGHT_GDI"/>
                <a:cs typeface="Arial"/>
              </a:rPr>
              <a:t>RTCS Functional Requirements (199-375)</a:t>
            </a:r>
            <a:endParaRPr lang="en-US" b="1" spc="-4">
              <a:solidFill>
                <a:schemeClr val="tx1"/>
              </a:solidFill>
              <a:latin typeface="TRANSPORTNEWLIGHT_GDI" pitchFamily="2" charset="77"/>
              <a:cs typeface="Arial"/>
            </a:endParaRPr>
          </a:p>
          <a:p>
            <a:pPr marL="871220" marR="4445" lvl="1" indent="-342900">
              <a:spcBef>
                <a:spcPts val="437"/>
              </a:spcBef>
              <a:buFont typeface="Wingdings" panose="05000000000000000000" pitchFamily="2" charset="2"/>
              <a:buChar char="§"/>
              <a:tabLst>
                <a:tab pos="667346" algn="l"/>
                <a:tab pos="667906" algn="l"/>
              </a:tabLst>
            </a:pPr>
            <a:r>
              <a:rPr lang="en-US" spc="-9">
                <a:solidFill>
                  <a:schemeClr val="tx1"/>
                </a:solidFill>
                <a:latin typeface="TRANSPORTNEWLIGHT_GDI"/>
                <a:cs typeface="Arial"/>
              </a:rPr>
              <a:t>Details all functional requirements for lane function, host function, data reporting and retention and external interfaces.</a:t>
            </a:r>
            <a:endParaRPr lang="en-US" spc="-9">
              <a:solidFill>
                <a:schemeClr val="tx1"/>
              </a:solidFill>
              <a:latin typeface="TRANSPORTNEWLIGHT_GDI" pitchFamily="2" charset="77"/>
              <a:cs typeface="Arial"/>
            </a:endParaRPr>
          </a:p>
          <a:p>
            <a:pPr marL="528320" marR="4445" lvl="1" indent="0">
              <a:spcBef>
                <a:spcPts val="437"/>
              </a:spcBef>
              <a:buNone/>
              <a:tabLst>
                <a:tab pos="314902" algn="l"/>
                <a:tab pos="315462" algn="l"/>
              </a:tabLst>
            </a:pPr>
            <a:endParaRPr lang="en-US" spc="-9">
              <a:solidFill>
                <a:schemeClr val="tx1"/>
              </a:solidFill>
              <a:latin typeface="TRANSPORTNEWLIGHT_GDI" pitchFamily="2" charset="77"/>
              <a:cs typeface="Arial"/>
            </a:endParaRPr>
          </a:p>
          <a:p>
            <a:pPr marL="353060" marR="4445">
              <a:spcBef>
                <a:spcPts val="494"/>
              </a:spcBef>
              <a:buFont typeface="Wingdings" panose="05000000000000000000" pitchFamily="2" charset="2"/>
              <a:buChar char="Ø"/>
              <a:tabLst>
                <a:tab pos="314902" algn="l"/>
                <a:tab pos="315462" algn="l"/>
              </a:tabLst>
            </a:pPr>
            <a:r>
              <a:rPr lang="en-US" b="1" spc="-4">
                <a:solidFill>
                  <a:schemeClr val="tx1"/>
                </a:solidFill>
                <a:latin typeface="TRANSPORTNEWLIGHT_GDI"/>
                <a:cs typeface="Arial"/>
              </a:rPr>
              <a:t>Maintenance Responsibilities &amp; Services (376-462)</a:t>
            </a:r>
            <a:endParaRPr lang="en-US" b="1" spc="-4">
              <a:solidFill>
                <a:schemeClr val="tx1"/>
              </a:solidFill>
              <a:latin typeface="TRANSPORTNEWLIGHT_GDI" pitchFamily="2" charset="77"/>
              <a:cs typeface="Arial"/>
            </a:endParaRPr>
          </a:p>
          <a:p>
            <a:pPr marL="871220" marR="4445" lvl="1" indent="-342900">
              <a:spcBef>
                <a:spcPts val="437"/>
              </a:spcBef>
              <a:buFont typeface="Wingdings" panose="05000000000000000000" pitchFamily="2" charset="2"/>
              <a:buChar char="§"/>
              <a:tabLst>
                <a:tab pos="667346" algn="l"/>
                <a:tab pos="667906" algn="l"/>
              </a:tabLst>
            </a:pPr>
            <a:r>
              <a:rPr lang="en-US" spc="-9">
                <a:solidFill>
                  <a:schemeClr val="tx1"/>
                </a:solidFill>
                <a:latin typeface="TRANSPORTNEWLIGHT_GDI"/>
                <a:cs typeface="Arial"/>
              </a:rPr>
              <a:t>Details all monitoring, preventive maintenance, corrective maintenance and related elements required during the Maintenance and Operations Phase of the Project.</a:t>
            </a:r>
          </a:p>
          <a:p>
            <a:pPr marL="353060" marR="4445">
              <a:spcBef>
                <a:spcPts val="494"/>
              </a:spcBef>
              <a:buFont typeface="Wingdings" panose="05000000000000000000" pitchFamily="2" charset="2"/>
              <a:buChar char="Ø"/>
              <a:tabLst>
                <a:tab pos="314902" algn="l"/>
                <a:tab pos="315462" algn="l"/>
              </a:tabLst>
            </a:pPr>
            <a:endParaRPr lang="en-US" b="1" spc="-4">
              <a:solidFill>
                <a:schemeClr val="tx1"/>
              </a:solidFill>
              <a:latin typeface="TRANSPORTNEWLIGHT_GDI" pitchFamily="2" charset="77"/>
              <a:cs typeface="Arial"/>
            </a:endParaRPr>
          </a:p>
          <a:p>
            <a:pPr marL="353060" marR="4445" lvl="1" indent="-342900">
              <a:spcBef>
                <a:spcPts val="494"/>
              </a:spcBef>
              <a:buFont typeface="Wingdings" panose="05000000000000000000" pitchFamily="2" charset="2"/>
              <a:buChar char="Ø"/>
              <a:tabLst>
                <a:tab pos="314902" algn="l"/>
                <a:tab pos="315462" algn="l"/>
              </a:tabLst>
            </a:pPr>
            <a:r>
              <a:rPr lang="en-US" sz="2000" b="1" spc="-4">
                <a:solidFill>
                  <a:schemeClr val="tx1"/>
                </a:solidFill>
                <a:latin typeface="TRANSPORTNEWLIGHT_GDI"/>
                <a:cs typeface="Arial"/>
              </a:rPr>
              <a:t>Performance Requirements – Maintenance &amp; Operations (463-510)</a:t>
            </a:r>
            <a:endParaRPr lang="en-US" sz="2000" b="1" spc="-4">
              <a:solidFill>
                <a:schemeClr val="tx1"/>
              </a:solidFill>
              <a:latin typeface="TRANSPORTNEWLIGHT_GDI" pitchFamily="2" charset="77"/>
              <a:cs typeface="Arial"/>
            </a:endParaRPr>
          </a:p>
          <a:p>
            <a:pPr marL="810260" marR="4445" lvl="2" indent="-342900">
              <a:spcBef>
                <a:spcPts val="494"/>
              </a:spcBef>
              <a:buFont typeface="Wingdings" panose="05000000000000000000" pitchFamily="2" charset="2"/>
              <a:buChar char="§"/>
              <a:tabLst>
                <a:tab pos="314902" algn="l"/>
                <a:tab pos="315462" algn="l"/>
              </a:tabLst>
            </a:pPr>
            <a:r>
              <a:rPr lang="en-US" sz="1800" spc="-9">
                <a:solidFill>
                  <a:schemeClr val="tx1"/>
                </a:solidFill>
                <a:latin typeface="TRANSPORTNEWLIGHT_GDI"/>
                <a:cs typeface="Arial"/>
              </a:rPr>
              <a:t>The Contractor shall design and build the system to meet these requirements. </a:t>
            </a:r>
          </a:p>
          <a:p>
            <a:pPr marL="810260" marR="4445" lvl="2" indent="-342900">
              <a:spcBef>
                <a:spcPts val="494"/>
              </a:spcBef>
              <a:buFont typeface="Wingdings" panose="05000000000000000000" pitchFamily="2" charset="2"/>
              <a:buChar char="§"/>
              <a:tabLst>
                <a:tab pos="314902" algn="l"/>
                <a:tab pos="315462" algn="l"/>
              </a:tabLst>
            </a:pPr>
            <a:r>
              <a:rPr lang="en-US" sz="1800" spc="-9">
                <a:solidFill>
                  <a:schemeClr val="tx1"/>
                </a:solidFill>
                <a:latin typeface="TRANSPORTNEWLIGHT_GDI"/>
                <a:cs typeface="Arial"/>
              </a:rPr>
              <a:t>A summary of the Performance Requirements can be found in RFP </a:t>
            </a:r>
            <a:r>
              <a:rPr lang="en-US" sz="1800" i="1" spc="-9">
                <a:solidFill>
                  <a:schemeClr val="tx1"/>
                </a:solidFill>
                <a:latin typeface="TRANSPORTNEWLIGHT_GDI"/>
                <a:cs typeface="Arial"/>
              </a:rPr>
              <a:t>Table III-2: Monthly Performance Requirements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581D11F-1997-189F-D371-2D235492C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565" y="656120"/>
            <a:ext cx="11235350" cy="286997"/>
          </a:xfrm>
        </p:spPr>
        <p:txBody>
          <a:bodyPr/>
          <a:lstStyle/>
          <a:p>
            <a:r>
              <a:rPr lang="en-US">
                <a:latin typeface="TransportNewMedium_gdi"/>
              </a:rPr>
              <a:t>Summary of Changes in Scope of Work</a:t>
            </a:r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46C9F5-0966-582F-AB49-767E35255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565" y="1144195"/>
            <a:ext cx="11235351" cy="433788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53060">
              <a:spcBef>
                <a:spcPts val="622"/>
              </a:spcBef>
              <a:buFont typeface="Wingdings,Sans-Serif" panose="020B0604020202020204" pitchFamily="34" charset="0"/>
              <a:buChar char="Ø"/>
            </a:pPr>
            <a:r>
              <a:rPr lang="en-US" sz="1800">
                <a:solidFill>
                  <a:schemeClr val="tx1"/>
                </a:solidFill>
                <a:latin typeface="TransportNewLight_gdi"/>
              </a:rPr>
              <a:t>Implementation Phase to end at Onsite Installation Test.</a:t>
            </a:r>
          </a:p>
          <a:p>
            <a:pPr marL="756920" marR="4445" lvl="1">
              <a:spcBef>
                <a:spcPts val="437"/>
              </a:spcBef>
              <a:buFont typeface="Wingdings,Sans-Serif" panose="020B0604020202020204" pitchFamily="34" charset="0"/>
              <a:buChar char="Ø"/>
            </a:pPr>
            <a:endParaRPr lang="en-US">
              <a:solidFill>
                <a:srgbClr val="08293F"/>
              </a:solidFill>
            </a:endParaRPr>
          </a:p>
          <a:p>
            <a:pPr marL="353060">
              <a:spcBef>
                <a:spcPts val="494"/>
              </a:spcBef>
              <a:buFont typeface="Wingdings,Sans-Serif" panose="020B0604020202020204" pitchFamily="34" charset="0"/>
              <a:buChar char="Ø"/>
            </a:pPr>
            <a:r>
              <a:rPr lang="en-US" sz="1800">
                <a:solidFill>
                  <a:schemeClr val="tx1"/>
                </a:solidFill>
                <a:latin typeface="TransportNewLight_gdi"/>
              </a:rPr>
              <a:t>New NTP at start of Installation (with notice period) for Installation, Commissioning and Go-Live through System Acceptance.</a:t>
            </a:r>
          </a:p>
          <a:p>
            <a:pPr marL="10160" indent="0">
              <a:spcBef>
                <a:spcPts val="494"/>
              </a:spcBef>
              <a:buNone/>
            </a:pPr>
            <a:endParaRPr lang="en-US">
              <a:solidFill>
                <a:srgbClr val="08293F"/>
              </a:solidFill>
            </a:endParaRPr>
          </a:p>
          <a:p>
            <a:pPr marL="353060">
              <a:spcBef>
                <a:spcPts val="494"/>
              </a:spcBef>
              <a:buFont typeface="Wingdings,Sans-Serif" panose="020B0604020202020204" pitchFamily="34" charset="0"/>
              <a:buChar char="Ø"/>
            </a:pPr>
            <a:r>
              <a:rPr lang="en-US" sz="1800">
                <a:solidFill>
                  <a:schemeClr val="tx1"/>
                </a:solidFill>
                <a:latin typeface="TransportNewLight_gdi"/>
              </a:rPr>
              <a:t>Contractor to provide Transaction Reconciliation Host (TRH) to interface with NCTA OBO.</a:t>
            </a:r>
          </a:p>
          <a:p>
            <a:pPr marL="353060">
              <a:spcBef>
                <a:spcPts val="494"/>
              </a:spcBef>
              <a:buFont typeface="Wingdings,Sans-Serif" panose="020B0604020202020204" pitchFamily="34" charset="0"/>
              <a:buChar char="Ø"/>
            </a:pPr>
            <a:endParaRPr lang="en-US" sz="1800">
              <a:solidFill>
                <a:schemeClr val="tx1"/>
              </a:solidFill>
            </a:endParaRPr>
          </a:p>
          <a:p>
            <a:pPr marL="353060">
              <a:spcBef>
                <a:spcPts val="494"/>
              </a:spcBef>
              <a:buFont typeface="Wingdings,Sans-Serif" panose="020B0604020202020204" pitchFamily="34" charset="0"/>
              <a:buChar char="Ø"/>
            </a:pPr>
            <a:r>
              <a:rPr lang="en-US" sz="1800">
                <a:solidFill>
                  <a:schemeClr val="tx1"/>
                </a:solidFill>
                <a:latin typeface="TransportNewLight_gdi"/>
              </a:rPr>
              <a:t>Image Verification Services have been removed from the scope. OCR is required for all (AVI and Image) transactions.</a:t>
            </a:r>
          </a:p>
          <a:p>
            <a:pPr marL="353060">
              <a:spcBef>
                <a:spcPts val="494"/>
              </a:spcBef>
              <a:buFont typeface="Wingdings,Sans-Serif" panose="020B0604020202020204" pitchFamily="34" charset="0"/>
              <a:buChar char="Ø"/>
            </a:pPr>
            <a:endParaRPr lang="en-US" sz="1800">
              <a:solidFill>
                <a:schemeClr val="tx1"/>
              </a:solidFill>
            </a:endParaRPr>
          </a:p>
          <a:p>
            <a:pPr marL="353060">
              <a:spcBef>
                <a:spcPts val="494"/>
              </a:spcBef>
              <a:buFont typeface="Wingdings,Sans-Serif" panose="020B0604020202020204" pitchFamily="34" charset="0"/>
              <a:buChar char="Ø"/>
            </a:pPr>
            <a:r>
              <a:rPr lang="en-US" sz="1800">
                <a:solidFill>
                  <a:schemeClr val="tx1"/>
                </a:solidFill>
                <a:latin typeface="TransportNewLight_gdi"/>
              </a:rPr>
              <a:t>NCTA OBO will perform Secondary OCR and Image Verification Services.</a:t>
            </a:r>
            <a:endParaRPr lang="en-US" sz="1800">
              <a:solidFill>
                <a:schemeClr val="tx1"/>
              </a:solidFill>
            </a:endParaRPr>
          </a:p>
          <a:p>
            <a:pPr marL="353060">
              <a:spcBef>
                <a:spcPts val="494"/>
              </a:spcBef>
              <a:buFont typeface="Wingdings,Sans-Serif" panose="020B0604020202020204" pitchFamily="34" charset="0"/>
              <a:buChar char="Ø"/>
            </a:pPr>
            <a:endParaRPr lang="en-US" sz="1800">
              <a:solidFill>
                <a:schemeClr val="tx1"/>
              </a:solidFill>
            </a:endParaRPr>
          </a:p>
          <a:p>
            <a:pPr marL="353060">
              <a:spcBef>
                <a:spcPts val="494"/>
              </a:spcBef>
              <a:buFont typeface="Wingdings,Sans-Serif" panose="020B0604020202020204" pitchFamily="34" charset="0"/>
              <a:buChar char="Ø"/>
            </a:pPr>
            <a:r>
              <a:rPr lang="en-US" sz="1800">
                <a:solidFill>
                  <a:schemeClr val="tx1"/>
                </a:solidFill>
                <a:latin typeface="TransportNewLight_gdi"/>
              </a:rPr>
              <a:t>Additional construction information available for toll site information and wrong-way vehicle detection systems.</a:t>
            </a:r>
            <a:endParaRPr lang="en-US">
              <a:solidFill>
                <a:schemeClr val="tx1"/>
              </a:solidFill>
              <a:latin typeface="TransportNewLight_gdi"/>
            </a:endParaRPr>
          </a:p>
        </p:txBody>
      </p:sp>
    </p:spTree>
    <p:extLst>
      <p:ext uri="{BB962C8B-B14F-4D97-AF65-F5344CB8AC3E}">
        <p14:creationId xmlns:p14="http://schemas.microsoft.com/office/powerpoint/2010/main" val="1356796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707C20D-AD01-344E-BD11-BD8144185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818" y="388690"/>
            <a:ext cx="11235350" cy="286997"/>
          </a:xfrm>
        </p:spPr>
        <p:txBody>
          <a:bodyPr/>
          <a:lstStyle/>
          <a:p>
            <a:r>
              <a:rPr lang="en-US"/>
              <a:t>Scope of Work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167E91-13B8-354B-A813-CC50BB6690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8352" y="770966"/>
            <a:ext cx="11235349" cy="367451"/>
          </a:xfrm>
        </p:spPr>
        <p:txBody>
          <a:bodyPr/>
          <a:lstStyle/>
          <a:p>
            <a:r>
              <a:rPr lang="en-US" sz="1800"/>
              <a:t>Key Personnel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46052D1-26AB-58DA-E9BE-61D5969F18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244611"/>
              </p:ext>
            </p:extLst>
          </p:nvPr>
        </p:nvGraphicFramePr>
        <p:xfrm>
          <a:off x="642938" y="1233696"/>
          <a:ext cx="10794206" cy="451203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807493">
                  <a:extLst>
                    <a:ext uri="{9D8B030D-6E8A-4147-A177-3AD203B41FA5}">
                      <a16:colId xmlns:a16="http://schemas.microsoft.com/office/drawing/2014/main" val="3400629962"/>
                    </a:ext>
                  </a:extLst>
                </a:gridCol>
                <a:gridCol w="7986713">
                  <a:extLst>
                    <a:ext uri="{9D8B030D-6E8A-4147-A177-3AD203B41FA5}">
                      <a16:colId xmlns:a16="http://schemas.microsoft.com/office/drawing/2014/main" val="2543564602"/>
                    </a:ext>
                  </a:extLst>
                </a:gridCol>
              </a:tblGrid>
              <a:tr h="386636"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chemeClr val="bg1"/>
                          </a:solidFill>
                          <a:latin typeface="TransportNewLight_gdi" pitchFamily="2" charset="0"/>
                        </a:rPr>
                        <a:t>Roles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b="0">
                          <a:solidFill>
                            <a:schemeClr val="bg1"/>
                          </a:solidFill>
                          <a:latin typeface="TransportNewLight_gdi" pitchFamily="2" charset="0"/>
                        </a:rPr>
                        <a:t>Responsibilities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441380"/>
                  </a:ext>
                </a:extLst>
              </a:tr>
              <a:tr h="837118">
                <a:tc>
                  <a:txBody>
                    <a:bodyPr/>
                    <a:lstStyle/>
                    <a:p>
                      <a:r>
                        <a:rPr lang="en-US" sz="1600" kern="1200" spc="-35">
                          <a:solidFill>
                            <a:schemeClr val="tx1"/>
                          </a:solidFill>
                          <a:latin typeface="TRANSPORTNEWLIGHT_GDI" pitchFamily="2" charset="77"/>
                          <a:ea typeface="+mn-ea"/>
                          <a:cs typeface="Arial"/>
                        </a:rPr>
                        <a:t>Project Principal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spc="-35">
                          <a:solidFill>
                            <a:schemeClr val="tx1"/>
                          </a:solidFill>
                          <a:latin typeface="TRANSPORTNEWLIGHT_GDI" pitchFamily="2" charset="77"/>
                          <a:ea typeface="+mn-ea"/>
                          <a:cs typeface="Arial"/>
                        </a:rPr>
                        <a:t>Overall conduct &amp; performance of the Project.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spc="-35">
                          <a:solidFill>
                            <a:schemeClr val="tx1"/>
                          </a:solidFill>
                          <a:latin typeface="TRANSPORTNEWLIGHT_GDI" pitchFamily="2" charset="77"/>
                          <a:ea typeface="+mn-ea"/>
                          <a:cs typeface="Arial"/>
                        </a:rPr>
                        <a:t>POC for any escalated issues that can’t be resolved by the Contractor Project Manager.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930755"/>
                  </a:ext>
                </a:extLst>
              </a:tr>
              <a:tr h="611966">
                <a:tc>
                  <a:txBody>
                    <a:bodyPr/>
                    <a:lstStyle/>
                    <a:p>
                      <a:r>
                        <a:rPr lang="en-US" sz="1600" kern="1200" spc="-35">
                          <a:solidFill>
                            <a:schemeClr val="tx1"/>
                          </a:solidFill>
                          <a:latin typeface="TRANSPORTNEWLIGHT_GDI" pitchFamily="2" charset="77"/>
                          <a:ea typeface="+mn-ea"/>
                          <a:cs typeface="Arial"/>
                        </a:rPr>
                        <a:t>Contractor Project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spc="-35">
                          <a:solidFill>
                            <a:schemeClr val="tx1"/>
                          </a:solidFill>
                          <a:latin typeface="TRANSPORTNEWLIGHT_GDI" pitchFamily="2" charset="77"/>
                          <a:ea typeface="+mn-ea"/>
                          <a:cs typeface="Arial"/>
                        </a:rPr>
                        <a:t>All day-to-day work.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spc="-35">
                          <a:solidFill>
                            <a:schemeClr val="tx1"/>
                          </a:solidFill>
                          <a:latin typeface="TRANSPORTNEWLIGHT_GDI" pitchFamily="2" charset="77"/>
                          <a:ea typeface="+mn-ea"/>
                          <a:cs typeface="Arial"/>
                        </a:rPr>
                        <a:t>Overall execution &amp; delivery of the Project.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044767"/>
                  </a:ext>
                </a:extLst>
              </a:tr>
              <a:tr h="874237">
                <a:tc>
                  <a:txBody>
                    <a:bodyPr/>
                    <a:lstStyle/>
                    <a:p>
                      <a:r>
                        <a:rPr lang="en-US" sz="1600" kern="1200" spc="-35">
                          <a:solidFill>
                            <a:schemeClr val="tx1"/>
                          </a:solidFill>
                          <a:latin typeface="TRANSPORTNEWLIGHT_GDI" pitchFamily="2" charset="77"/>
                          <a:ea typeface="+mn-ea"/>
                          <a:cs typeface="Arial"/>
                        </a:rPr>
                        <a:t>Technical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spc="-35">
                          <a:solidFill>
                            <a:schemeClr val="tx1"/>
                          </a:solidFill>
                          <a:latin typeface="TRANSPORTNEWLIGHT_GDI" pitchFamily="2" charset="77"/>
                          <a:ea typeface="+mn-ea"/>
                          <a:cs typeface="Arial"/>
                        </a:rPr>
                        <a:t>Overall RTCS solution architect.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spc="-35">
                          <a:solidFill>
                            <a:schemeClr val="tx1"/>
                          </a:solidFill>
                          <a:latin typeface="TRANSPORTNEWLIGHT_GDI" pitchFamily="2" charset="77"/>
                          <a:ea typeface="+mn-ea"/>
                          <a:cs typeface="Arial"/>
                        </a:rPr>
                        <a:t>Manage design, development &amp; implementation of the technology solution &amp; resources related to the RTCS &amp; interfaces to NCTA provided OBO.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0646372"/>
                  </a:ext>
                </a:extLst>
              </a:tr>
              <a:tr h="379875">
                <a:tc>
                  <a:txBody>
                    <a:bodyPr/>
                    <a:lstStyle/>
                    <a:p>
                      <a:r>
                        <a:rPr lang="en-US" sz="1600" kern="1200" spc="-35">
                          <a:solidFill>
                            <a:schemeClr val="tx1"/>
                          </a:solidFill>
                          <a:latin typeface="TRANSPORTNEWLIGHT_GDI" pitchFamily="2" charset="77"/>
                          <a:ea typeface="+mn-ea"/>
                          <a:cs typeface="Arial"/>
                        </a:rPr>
                        <a:t>Installation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spc="-35">
                          <a:solidFill>
                            <a:schemeClr val="tx1"/>
                          </a:solidFill>
                          <a:latin typeface="TRANSPORTNEWLIGHT_GDI" pitchFamily="2" charset="77"/>
                          <a:ea typeface="+mn-ea"/>
                          <a:cs typeface="Arial"/>
                        </a:rPr>
                        <a:t>Installation &amp; commissioning of the RTCS &amp; external interfaces.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96117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r>
                        <a:rPr lang="en-US" sz="1600" kern="1200" spc="-35">
                          <a:solidFill>
                            <a:schemeClr val="tx1"/>
                          </a:solidFill>
                          <a:latin typeface="TRANSPORTNEWLIGHT_GDI" pitchFamily="2" charset="77"/>
                          <a:ea typeface="+mn-ea"/>
                          <a:cs typeface="Arial"/>
                        </a:rPr>
                        <a:t>Maintenance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spc="-35">
                          <a:solidFill>
                            <a:schemeClr val="tx1"/>
                          </a:solidFill>
                          <a:latin typeface="TRANSPORTNEWLIGHT_GDI" pitchFamily="2" charset="77"/>
                          <a:ea typeface="+mn-ea"/>
                          <a:cs typeface="Arial"/>
                        </a:rPr>
                        <a:t>Maintenance services of the RTCS &amp; external interfaces.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532130"/>
                  </a:ext>
                </a:extLst>
              </a:tr>
              <a:tr h="601789">
                <a:tc>
                  <a:txBody>
                    <a:bodyPr/>
                    <a:lstStyle/>
                    <a:p>
                      <a:r>
                        <a:rPr lang="en-US" sz="1600" kern="1200" spc="-35">
                          <a:solidFill>
                            <a:schemeClr val="tx1"/>
                          </a:solidFill>
                          <a:latin typeface="TRANSPORTNEWLIGHT_GDI" pitchFamily="2" charset="77"/>
                          <a:ea typeface="+mn-ea"/>
                          <a:cs typeface="Arial"/>
                        </a:rPr>
                        <a:t>Quality Assurance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spc="-35">
                          <a:solidFill>
                            <a:schemeClr val="tx1"/>
                          </a:solidFill>
                          <a:latin typeface="TRANSPORTNEWLIGHT_GDI" pitchFamily="2" charset="77"/>
                          <a:ea typeface="+mn-ea"/>
                          <a:cs typeface="Arial"/>
                        </a:rPr>
                        <a:t>Consistent quality throughout design, development, testing &amp; implementation of the Project.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655951"/>
                  </a:ext>
                </a:extLst>
              </a:tr>
              <a:tr h="436365">
                <a:tc>
                  <a:txBody>
                    <a:bodyPr/>
                    <a:lstStyle/>
                    <a:p>
                      <a:r>
                        <a:rPr lang="en-US" sz="1600" kern="1200" spc="-35">
                          <a:solidFill>
                            <a:schemeClr val="tx1"/>
                          </a:solidFill>
                          <a:latin typeface="TRANSPORTNEWLIGHT_GDI" pitchFamily="2" charset="77"/>
                          <a:ea typeface="+mn-ea"/>
                          <a:cs typeface="Arial"/>
                        </a:rPr>
                        <a:t>Test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1200" spc="-35" dirty="0">
                          <a:solidFill>
                            <a:schemeClr val="tx1"/>
                          </a:solidFill>
                          <a:latin typeface="TRANSPORTNEWLIGHT_GDI" pitchFamily="2" charset="77"/>
                          <a:ea typeface="+mn-ea"/>
                          <a:cs typeface="Arial"/>
                        </a:rPr>
                        <a:t>Overall planning &amp; implementation of the Project’s testing program.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905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24082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324" y="474257"/>
            <a:ext cx="11235350" cy="379515"/>
          </a:xfrm>
          <a:prstGeom prst="rect">
            <a:avLst/>
          </a:prstGeom>
        </p:spPr>
        <p:txBody>
          <a:bodyPr vert="horz" wrap="square" lIns="0" tIns="10085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79"/>
              </a:spcBef>
            </a:pPr>
            <a:r>
              <a:rPr lang="en-US" spc="-4"/>
              <a:t>Attachments</a:t>
            </a:r>
            <a:endParaRPr spc="-22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574CFCA1-2B8F-457F-80DD-4E32EF9B5102}"/>
              </a:ext>
            </a:extLst>
          </p:cNvPr>
          <p:cNvSpPr txBox="1"/>
          <p:nvPr/>
        </p:nvSpPr>
        <p:spPr>
          <a:xfrm>
            <a:off x="5053844" y="529356"/>
            <a:ext cx="4626349" cy="134659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33619" algn="r">
              <a:spcBef>
                <a:spcPts val="97"/>
              </a:spcBef>
            </a:pPr>
            <a:r>
              <a:rPr lang="en-US" sz="794">
                <a:solidFill>
                  <a:srgbClr val="FFFFFF"/>
                </a:solidFill>
                <a:latin typeface="TransportNewLight_gdi" pitchFamily="2" charset="0"/>
                <a:cs typeface="Arial"/>
              </a:rPr>
              <a:t>I-485 RTCS Express Lanes Project - Pre-Proposal Scope of </a:t>
            </a:r>
            <a:r>
              <a:rPr lang="en-US" sz="794" spc="-4">
                <a:solidFill>
                  <a:srgbClr val="FFFFFF"/>
                </a:solidFill>
                <a:latin typeface="TransportNewLight_gdi" pitchFamily="2" charset="0"/>
                <a:cs typeface="Arial"/>
              </a:rPr>
              <a:t>Services </a:t>
            </a:r>
            <a:r>
              <a:rPr lang="en-US" sz="794" spc="-150">
                <a:solidFill>
                  <a:srgbClr val="FFFFFF"/>
                </a:solidFill>
                <a:latin typeface="TransportNewLight_gdi" pitchFamily="2" charset="0"/>
                <a:cs typeface="Arial"/>
              </a:rPr>
              <a:t> </a:t>
            </a:r>
            <a:r>
              <a:rPr lang="en-US" sz="794" spc="-4">
                <a:solidFill>
                  <a:srgbClr val="FFFFFF"/>
                </a:solidFill>
                <a:latin typeface="TransportNewLight_gdi" pitchFamily="2" charset="0"/>
                <a:cs typeface="Arial"/>
              </a:rPr>
              <a:t>Meeting</a:t>
            </a:r>
            <a:endParaRPr lang="en-US" sz="794">
              <a:latin typeface="TransportNewLight_gdi" pitchFamily="2" charset="0"/>
              <a:cs typeface="Arial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EB31C94-B966-2337-3A4C-78E02402FF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19026"/>
              </p:ext>
            </p:extLst>
          </p:nvPr>
        </p:nvGraphicFramePr>
        <p:xfrm>
          <a:off x="316089" y="908871"/>
          <a:ext cx="11575140" cy="5578713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980267">
                  <a:extLst>
                    <a:ext uri="{9D8B030D-6E8A-4147-A177-3AD203B41FA5}">
                      <a16:colId xmlns:a16="http://schemas.microsoft.com/office/drawing/2014/main" val="3400629962"/>
                    </a:ext>
                  </a:extLst>
                </a:gridCol>
                <a:gridCol w="8594873">
                  <a:extLst>
                    <a:ext uri="{9D8B030D-6E8A-4147-A177-3AD203B41FA5}">
                      <a16:colId xmlns:a16="http://schemas.microsoft.com/office/drawing/2014/main" val="2543564602"/>
                    </a:ext>
                  </a:extLst>
                </a:gridCol>
              </a:tblGrid>
              <a:tr h="386636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  <a:latin typeface="TransportNewLight_gdi" pitchFamily="2" charset="0"/>
                        </a:rPr>
                        <a:t>Attachment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b="1">
                          <a:solidFill>
                            <a:schemeClr val="bg1"/>
                          </a:solidFill>
                          <a:latin typeface="TransportNewLight_gdi" pitchFamily="2" charset="0"/>
                        </a:rPr>
                        <a:t>Description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441380"/>
                  </a:ext>
                </a:extLst>
              </a:tr>
              <a:tr h="453997"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spc="-35">
                          <a:solidFill>
                            <a:schemeClr val="tx1"/>
                          </a:solidFill>
                          <a:latin typeface="TRANSPORTNEWLIGHT_GDI"/>
                          <a:ea typeface="+mn-ea"/>
                          <a:cs typeface="Arial"/>
                        </a:rPr>
                        <a:t>1. NCQP Business Policies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spc="-35">
                          <a:solidFill>
                            <a:schemeClr val="tx1"/>
                          </a:solidFill>
                          <a:latin typeface="TRANSPORTNEWLIGHT_GDI"/>
                          <a:ea typeface="+mn-ea"/>
                          <a:cs typeface="Arial"/>
                        </a:rPr>
                        <a:t>This document contains the business policies by which the NCTA operates its NC Quick Pass® toll collection program.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8930755"/>
                  </a:ext>
                </a:extLst>
              </a:tr>
              <a:tr h="528637"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spc="-35">
                          <a:solidFill>
                            <a:schemeClr val="tx1"/>
                          </a:solidFill>
                          <a:latin typeface="TRANSPORTNEWLIGHT_GDI"/>
                          <a:ea typeface="+mn-ea"/>
                          <a:cs typeface="Arial"/>
                        </a:rPr>
                        <a:t>2. State of NC, Statewide Info Security Manual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spc="-35">
                          <a:solidFill>
                            <a:schemeClr val="tx1"/>
                          </a:solidFill>
                          <a:latin typeface="TRANSPORTNEWLIGHT_GDI"/>
                          <a:ea typeface="+mn-ea"/>
                          <a:cs typeface="Arial"/>
                        </a:rPr>
                        <a:t>Provides the statewide security policy for North Carolina State Agencies. 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spc="-35">
                          <a:solidFill>
                            <a:schemeClr val="tx1"/>
                          </a:solidFill>
                          <a:latin typeface="TRANSPORTNEWLIGHT_GDI"/>
                          <a:ea typeface="+mn-ea"/>
                          <a:cs typeface="Arial"/>
                        </a:rPr>
                        <a:t>Establishes principles to ensure a secure network infrastructure.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044767"/>
                  </a:ext>
                </a:extLst>
              </a:tr>
              <a:tr h="278606"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spc="-35">
                          <a:solidFill>
                            <a:schemeClr val="tx1"/>
                          </a:solidFill>
                          <a:latin typeface="TRANSPORTNEWLIGHT_GDI"/>
                          <a:ea typeface="+mn-ea"/>
                          <a:cs typeface="Arial"/>
                        </a:rPr>
                        <a:t>3. Design Build Contracts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spc="-35">
                          <a:solidFill>
                            <a:schemeClr val="tx1"/>
                          </a:solidFill>
                          <a:latin typeface="TRANSPORTNEWLIGHT_GDI"/>
                          <a:ea typeface="+mn-ea"/>
                          <a:cs typeface="Arial"/>
                        </a:rPr>
                        <a:t>NCTA contracts with the design build teams constructing the facility; provided for reference.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0646372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spc="-35">
                          <a:solidFill>
                            <a:schemeClr val="tx1"/>
                          </a:solidFill>
                          <a:latin typeface="TRANSPORTNEWLIGHT_GDI"/>
                          <a:ea typeface="+mn-ea"/>
                          <a:cs typeface="Arial"/>
                        </a:rPr>
                        <a:t>4. Infrastructure Design Drawings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spc="-35">
                          <a:solidFill>
                            <a:schemeClr val="tx1"/>
                          </a:solidFill>
                          <a:latin typeface="TRANSPORTNEWLIGHT_GDI"/>
                          <a:ea typeface="+mn-ea"/>
                          <a:cs typeface="Arial"/>
                        </a:rPr>
                        <a:t>NCTA Standard Drawings for Expressway Toll Zone Infrastructure.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u="sng" kern="1200" spc="-35">
                          <a:solidFill>
                            <a:schemeClr val="tx1"/>
                          </a:solidFill>
                          <a:latin typeface="TRANSPORTNEWLIGHT_GDI"/>
                          <a:ea typeface="+mn-ea"/>
                          <a:cs typeface="Arial"/>
                        </a:rPr>
                        <a:t>Note</a:t>
                      </a:r>
                      <a:r>
                        <a:rPr lang="en-US" sz="1400" kern="1200" spc="-35">
                          <a:solidFill>
                            <a:schemeClr val="tx1"/>
                          </a:solidFill>
                          <a:latin typeface="TRANSPORTNEWLIGHT_GDI"/>
                          <a:ea typeface="+mn-ea"/>
                          <a:cs typeface="Arial"/>
                        </a:rPr>
                        <a:t>: Detailed drawings from the design build teams will be provided later.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961171"/>
                  </a:ext>
                </a:extLst>
              </a:tr>
              <a:tr h="278606"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spc="-35">
                          <a:solidFill>
                            <a:schemeClr val="tx1"/>
                          </a:solidFill>
                          <a:latin typeface="TRANSPORTNEWLIGHT_GDI"/>
                          <a:ea typeface="+mn-ea"/>
                          <a:cs typeface="Arial"/>
                        </a:rPr>
                        <a:t>5. Project Responsibility Matrix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spc="-35">
                          <a:solidFill>
                            <a:schemeClr val="tx1"/>
                          </a:solidFill>
                          <a:latin typeface="TRANSPORTNEWLIGHT_GDI"/>
                          <a:ea typeface="+mn-ea"/>
                          <a:cs typeface="Arial"/>
                        </a:rPr>
                        <a:t>Matrix of stakeholder responsibilities for the implementation and maintenance of the toll facility.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532130"/>
                  </a:ext>
                </a:extLst>
              </a:tr>
              <a:tr h="464343"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spc="-35">
                          <a:solidFill>
                            <a:schemeClr val="tx1"/>
                          </a:solidFill>
                          <a:latin typeface="TRANSPORTNEWLIGHT_GDI"/>
                          <a:ea typeface="+mn-ea"/>
                          <a:cs typeface="Arial"/>
                        </a:rPr>
                        <a:t>6. OBO ICD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spc="-35">
                          <a:solidFill>
                            <a:schemeClr val="tx1"/>
                          </a:solidFill>
                          <a:latin typeface="TRANSPORTNEWLIGHT_GDI"/>
                          <a:ea typeface="+mn-ea"/>
                          <a:cs typeface="Arial"/>
                        </a:rPr>
                        <a:t>The interface specifications for the data exchange between RTCS and OBO.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u="sng" kern="1200" spc="-35">
                          <a:solidFill>
                            <a:schemeClr val="tx1"/>
                          </a:solidFill>
                          <a:latin typeface="TRANSPORTNEWLIGHT_GDI"/>
                          <a:ea typeface="+mn-ea"/>
                          <a:cs typeface="Arial"/>
                        </a:rPr>
                        <a:t>Note</a:t>
                      </a:r>
                      <a:r>
                        <a:rPr lang="en-US" sz="1400" kern="1200" spc="-35">
                          <a:solidFill>
                            <a:schemeClr val="tx1"/>
                          </a:solidFill>
                          <a:latin typeface="TRANSPORTNEWLIGHT_GDI"/>
                          <a:ea typeface="+mn-ea"/>
                          <a:cs typeface="Arial"/>
                        </a:rPr>
                        <a:t>: This document is in draft form; to be finalized during the design phase.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3655951"/>
                  </a:ext>
                </a:extLst>
              </a:tr>
              <a:tr h="398527"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spc="-35">
                          <a:solidFill>
                            <a:schemeClr val="tx1"/>
                          </a:solidFill>
                          <a:latin typeface="TRANSPORTNEWLIGHT_GDI"/>
                          <a:ea typeface="+mn-ea"/>
                          <a:cs typeface="Arial"/>
                        </a:rPr>
                        <a:t>7. Lane Closure Restrictions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spc="-35">
                          <a:solidFill>
                            <a:schemeClr val="tx1"/>
                          </a:solidFill>
                          <a:latin typeface="TRANSPORTNEWLIGHT_GDI"/>
                          <a:ea typeface="+mn-ea"/>
                          <a:cs typeface="Arial"/>
                        </a:rPr>
                        <a:t>Initial lane closure restrictions once the facility begins to operate with traffic.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u="sng" kern="1200" spc="-35">
                          <a:solidFill>
                            <a:schemeClr val="tx1"/>
                          </a:solidFill>
                          <a:latin typeface="TRANSPORTNEWLIGHT_GDI"/>
                          <a:ea typeface="+mn-ea"/>
                          <a:cs typeface="Arial"/>
                        </a:rPr>
                        <a:t>Note</a:t>
                      </a:r>
                      <a:r>
                        <a:rPr lang="en-US" sz="1400" kern="1200" spc="-35">
                          <a:solidFill>
                            <a:schemeClr val="tx1"/>
                          </a:solidFill>
                          <a:latin typeface="TRANSPORTNEWLIGHT_GDI"/>
                          <a:ea typeface="+mn-ea"/>
                          <a:cs typeface="Arial"/>
                        </a:rPr>
                        <a:t>: Subject to change based on observed traffic volumes.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4367029"/>
                  </a:ext>
                </a:extLst>
              </a:tr>
              <a:tr h="450771"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spc="-35">
                          <a:solidFill>
                            <a:schemeClr val="tx1"/>
                          </a:solidFill>
                          <a:latin typeface="TRANSPORTNEWLIGHT_GDI"/>
                          <a:ea typeface="+mn-ea"/>
                          <a:cs typeface="Arial"/>
                        </a:rPr>
                        <a:t>8. Future Transaction Projections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spc="-35">
                          <a:solidFill>
                            <a:schemeClr val="tx1"/>
                          </a:solidFill>
                          <a:latin typeface="TRANSPORTNEWLIGHT_GDI"/>
                          <a:ea typeface="+mn-ea"/>
                          <a:cs typeface="Arial"/>
                        </a:rPr>
                        <a:t>Projected traffic statistics for the first 14 years of toll system operations from the NCTA Traffic and Revenue Study completed in 2024.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u="sng" kern="1200" spc="-35">
                          <a:solidFill>
                            <a:schemeClr val="tx1"/>
                          </a:solidFill>
                          <a:latin typeface="TRANSPORTNEWLIGHT_GDI"/>
                          <a:ea typeface="+mn-ea"/>
                          <a:cs typeface="Arial"/>
                        </a:rPr>
                        <a:t>Note</a:t>
                      </a:r>
                      <a:r>
                        <a:rPr lang="en-US" sz="1400" kern="1200" spc="-35">
                          <a:solidFill>
                            <a:schemeClr val="tx1"/>
                          </a:solidFill>
                          <a:latin typeface="TRANSPORTNEWLIGHT_GDI"/>
                          <a:ea typeface="+mn-ea"/>
                          <a:cs typeface="Arial"/>
                        </a:rPr>
                        <a:t>: These values are estimates, so Proposers should apply conservative factor of safety when used.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514579"/>
                  </a:ext>
                </a:extLst>
              </a:tr>
              <a:tr h="443628"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spc="-35">
                          <a:solidFill>
                            <a:schemeClr val="tx1"/>
                          </a:solidFill>
                          <a:latin typeface="TRANSPORTNEWLIGHT_GDI"/>
                          <a:ea typeface="+mn-ea"/>
                          <a:cs typeface="Arial"/>
                        </a:rPr>
                        <a:t>9. KPI Guidebook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spc="-35">
                          <a:solidFill>
                            <a:schemeClr val="tx1"/>
                          </a:solidFill>
                          <a:latin typeface="TRANSPORTNEWLIGHT_GDI"/>
                          <a:ea typeface="+mn-ea"/>
                          <a:cs typeface="Arial"/>
                        </a:rPr>
                        <a:t>Instruction on how to measure the KPI's outlined in the RFP requirements.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spc="-35">
                          <a:solidFill>
                            <a:schemeClr val="tx1"/>
                          </a:solidFill>
                          <a:latin typeface="TRANSPORTNEWLIGHT_GDI"/>
                          <a:ea typeface="+mn-ea"/>
                          <a:cs typeface="Arial"/>
                        </a:rPr>
                        <a:t>Any deviation from these methods is subject to NCTA review and approval.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011080"/>
                  </a:ext>
                </a:extLst>
              </a:tr>
              <a:tr h="443628">
                <a:tc>
                  <a:txBody>
                    <a:bodyPr/>
                    <a:lstStyle/>
                    <a:p>
                      <a:pPr algn="l"/>
                      <a:r>
                        <a:rPr lang="en-US" sz="1400" kern="1200" spc="-35">
                          <a:solidFill>
                            <a:schemeClr val="tx1"/>
                          </a:solidFill>
                          <a:latin typeface="TRANSPORTNEWLIGHT_GDI"/>
                          <a:ea typeface="+mn-ea"/>
                          <a:cs typeface="Arial"/>
                        </a:rPr>
                        <a:t>10. Preventative Maintenance Checklist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spc="-35">
                          <a:solidFill>
                            <a:schemeClr val="tx1"/>
                          </a:solidFill>
                          <a:latin typeface="TRANSPORTNEWLIGHT_GDI"/>
                          <a:ea typeface="+mn-ea"/>
                          <a:cs typeface="Arial"/>
                        </a:rPr>
                        <a:t>A high-level list of the preventative maintenance activities required for the Project.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119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521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57BC8-1378-2908-301B-E8D78C89B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2EBDC-BCB4-1AFE-6583-33415AAB2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68651"/>
            <a:ext cx="12192000" cy="1655762"/>
          </a:xfrm>
        </p:spPr>
        <p:txBody>
          <a:bodyPr/>
          <a:lstStyle/>
          <a:p>
            <a:r>
              <a:rPr lang="en-US" sz="4000" spc="-9">
                <a:solidFill>
                  <a:srgbClr val="FFFFFF"/>
                </a:solidFill>
              </a:rPr>
              <a:t>Complete 540 Phase 2 Project Timeline</a:t>
            </a:r>
            <a:endParaRPr lang="en-US" sz="40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EFC3BB-82C7-314F-554E-04D183BD7A13}"/>
              </a:ext>
            </a:extLst>
          </p:cNvPr>
          <p:cNvSpPr txBox="1"/>
          <p:nvPr/>
        </p:nvSpPr>
        <p:spPr>
          <a:xfrm>
            <a:off x="0" y="3817743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TransportNewMedium_gdi" pitchFamily="2" charset="77"/>
              </a:rPr>
              <a:t>Manish Chourey</a:t>
            </a:r>
            <a:endParaRPr lang="en-US" sz="1400">
              <a:solidFill>
                <a:schemeClr val="bg1"/>
              </a:solidFill>
              <a:latin typeface="TransportNewLight_gdi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598988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D8C9D-CE2F-1949-A9CC-54863D5C7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12" y="332459"/>
            <a:ext cx="11235350" cy="286997"/>
          </a:xfrm>
        </p:spPr>
        <p:txBody>
          <a:bodyPr/>
          <a:lstStyle/>
          <a:p>
            <a:r>
              <a:rPr lang="en-US"/>
              <a:t>Project Implementation Schedule – Part 1</a:t>
            </a:r>
          </a:p>
        </p:txBody>
      </p:sp>
      <p:pic>
        <p:nvPicPr>
          <p:cNvPr id="4" name="Picture 3" descr="Table showing the Project Implementation Schedule">
            <a:extLst>
              <a:ext uri="{FF2B5EF4-FFF2-40B4-BE49-F238E27FC236}">
                <a16:creationId xmlns:a16="http://schemas.microsoft.com/office/drawing/2014/main" id="{CF8F00D7-FA22-38E2-1EB7-1BD379977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164" y="949682"/>
            <a:ext cx="8447672" cy="5575859"/>
          </a:xfrm>
          <a:prstGeom prst="rect">
            <a:avLst/>
          </a:prstGeom>
          <a:ln w="5715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669412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41A54-CF55-9F36-C015-DC3D71FCD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2EA73-423E-6E69-226E-494792870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350" y="344491"/>
            <a:ext cx="11235350" cy="286997"/>
          </a:xfrm>
        </p:spPr>
        <p:txBody>
          <a:bodyPr/>
          <a:lstStyle/>
          <a:p>
            <a:r>
              <a:rPr lang="en-US"/>
              <a:t>Project Implementation Schedule – Part 2</a:t>
            </a:r>
          </a:p>
        </p:txBody>
      </p:sp>
      <p:pic>
        <p:nvPicPr>
          <p:cNvPr id="5" name="Picture 4" descr="Table showing the project implementation schedule">
            <a:extLst>
              <a:ext uri="{FF2B5EF4-FFF2-40B4-BE49-F238E27FC236}">
                <a16:creationId xmlns:a16="http://schemas.microsoft.com/office/drawing/2014/main" id="{64141B68-89A3-B9E7-BA81-DC4CFDADF6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336"/>
          <a:stretch>
            <a:fillRect/>
          </a:stretch>
        </p:blipFill>
        <p:spPr>
          <a:xfrm>
            <a:off x="2480885" y="795687"/>
            <a:ext cx="7230230" cy="5808133"/>
          </a:xfrm>
          <a:prstGeom prst="rect">
            <a:avLst/>
          </a:prstGeom>
          <a:ln w="5715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451286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D007A-CB97-9B4E-89A4-96AD6756B2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68651"/>
            <a:ext cx="12192000" cy="1655762"/>
          </a:xfrm>
        </p:spPr>
        <p:txBody>
          <a:bodyPr/>
          <a:lstStyle/>
          <a:p>
            <a:r>
              <a:rPr lang="en-US" spc="-4">
                <a:solidFill>
                  <a:srgbClr val="FFFFFF"/>
                </a:solidFill>
              </a:rPr>
              <a:t>Welcome and Introductions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D1D579-4C46-5748-A7AB-990630D49E9B}"/>
              </a:ext>
            </a:extLst>
          </p:cNvPr>
          <p:cNvSpPr txBox="1"/>
          <p:nvPr/>
        </p:nvSpPr>
        <p:spPr>
          <a:xfrm>
            <a:off x="0" y="3817743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TransportNewMedium_gdi" panose="020B0604020202020204" charset="0"/>
              </a:rPr>
              <a:t>Eliza Davis </a:t>
            </a:r>
          </a:p>
        </p:txBody>
      </p:sp>
    </p:spTree>
    <p:extLst>
      <p:ext uri="{BB962C8B-B14F-4D97-AF65-F5344CB8AC3E}">
        <p14:creationId xmlns:p14="http://schemas.microsoft.com/office/powerpoint/2010/main" val="14250909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566" y="948390"/>
            <a:ext cx="11235350" cy="286997"/>
          </a:xfrm>
          <a:prstGeom prst="rect">
            <a:avLst/>
          </a:prstGeom>
        </p:spPr>
        <p:txBody>
          <a:bodyPr vert="horz" wrap="square" lIns="0" tIns="10085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79"/>
              </a:spcBef>
            </a:pPr>
            <a:r>
              <a:rPr spc="-4"/>
              <a:t>Contract</a:t>
            </a:r>
            <a:r>
              <a:rPr spc="-49"/>
              <a:t> </a:t>
            </a:r>
            <a:r>
              <a:rPr spc="-79"/>
              <a:t>Term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EAB2D9-A50F-4E79-9433-9CAE4EC06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565" y="1465015"/>
            <a:ext cx="11235351" cy="4188332"/>
          </a:xfrm>
        </p:spPr>
        <p:txBody>
          <a:bodyPr/>
          <a:lstStyle/>
          <a:p>
            <a:pPr marL="0" marR="138400" indent="0">
              <a:spcBef>
                <a:spcPts val="79"/>
              </a:spcBef>
              <a:buNone/>
            </a:pPr>
            <a:r>
              <a:rPr lang="en-US">
                <a:solidFill>
                  <a:schemeClr val="tx1"/>
                </a:solidFill>
                <a:latin typeface="TRANSPORTNEWLIGHT_GDI" pitchFamily="2" charset="77"/>
                <a:cs typeface="Arial"/>
              </a:rPr>
              <a:t>The </a:t>
            </a:r>
            <a:r>
              <a:rPr lang="en-US" spc="-9">
                <a:solidFill>
                  <a:schemeClr val="tx1"/>
                </a:solidFill>
                <a:latin typeface="TRANSPORTNEWLIGHT_GDI" pitchFamily="2" charset="77"/>
                <a:cs typeface="Arial"/>
              </a:rPr>
              <a:t>term of the </a:t>
            </a:r>
            <a:r>
              <a:rPr lang="en-US" spc="-4">
                <a:solidFill>
                  <a:schemeClr val="tx1"/>
                </a:solidFill>
                <a:latin typeface="TRANSPORTNEWLIGHT_GDI" pitchFamily="2" charset="77"/>
                <a:cs typeface="Arial"/>
              </a:rPr>
              <a:t>Contract </a:t>
            </a:r>
            <a:r>
              <a:rPr lang="en-US" spc="-18">
                <a:solidFill>
                  <a:schemeClr val="tx1"/>
                </a:solidFill>
                <a:latin typeface="TRANSPORTNEWLIGHT_GDI" pitchFamily="2" charset="77"/>
                <a:cs typeface="Arial"/>
              </a:rPr>
              <a:t>will </a:t>
            </a:r>
            <a:r>
              <a:rPr lang="en-US">
                <a:solidFill>
                  <a:schemeClr val="tx1"/>
                </a:solidFill>
                <a:latin typeface="TRANSPORTNEWLIGHT_GDI" pitchFamily="2" charset="77"/>
                <a:cs typeface="Arial"/>
              </a:rPr>
              <a:t>commence </a:t>
            </a:r>
            <a:r>
              <a:rPr lang="en-US" spc="-9">
                <a:solidFill>
                  <a:schemeClr val="tx1"/>
                </a:solidFill>
                <a:latin typeface="TRANSPORTNEWLIGHT_GDI" pitchFamily="2" charset="77"/>
                <a:cs typeface="Arial"/>
              </a:rPr>
              <a:t>at Notice of Award based on Project Phases below:</a:t>
            </a:r>
          </a:p>
          <a:p>
            <a:pPr marL="0" marR="138400" indent="0">
              <a:spcBef>
                <a:spcPts val="79"/>
              </a:spcBef>
              <a:buNone/>
            </a:pPr>
            <a:endParaRPr lang="en-US" spc="-9">
              <a:solidFill>
                <a:schemeClr val="tx1"/>
              </a:solidFill>
              <a:latin typeface="TRANSPORTNEWLIGHT_GDI" pitchFamily="2" charset="77"/>
              <a:cs typeface="Arial"/>
            </a:endParaRPr>
          </a:p>
          <a:p>
            <a:pPr marL="0" marR="138400" indent="0">
              <a:spcBef>
                <a:spcPts val="79"/>
              </a:spcBef>
              <a:spcAft>
                <a:spcPts val="600"/>
              </a:spcAft>
              <a:buNone/>
            </a:pPr>
            <a:r>
              <a:rPr lang="en-US">
                <a:solidFill>
                  <a:schemeClr val="tx1"/>
                </a:solidFill>
                <a:latin typeface="TRANSPORTNEWLIGHT_GDI" pitchFamily="2" charset="77"/>
                <a:cs typeface="Arial"/>
              </a:rPr>
              <a:t>The </a:t>
            </a:r>
            <a:r>
              <a:rPr lang="en-US" spc="-4">
                <a:solidFill>
                  <a:schemeClr val="tx1"/>
                </a:solidFill>
                <a:latin typeface="TRANSPORTNEWLIGHT_GDI" pitchFamily="2" charset="77"/>
                <a:cs typeface="Arial"/>
              </a:rPr>
              <a:t>Project </a:t>
            </a:r>
            <a:r>
              <a:rPr lang="en-US" spc="-9">
                <a:solidFill>
                  <a:schemeClr val="tx1"/>
                </a:solidFill>
                <a:latin typeface="TRANSPORTNEWLIGHT_GDI" pitchFamily="2" charset="77"/>
                <a:cs typeface="Arial"/>
              </a:rPr>
              <a:t>Phases </a:t>
            </a:r>
            <a:r>
              <a:rPr lang="en-US" spc="-4">
                <a:solidFill>
                  <a:schemeClr val="tx1"/>
                </a:solidFill>
                <a:latin typeface="TRANSPORTNEWLIGHT_GDI" pitchFamily="2" charset="77"/>
                <a:cs typeface="Arial"/>
              </a:rPr>
              <a:t>are:</a:t>
            </a:r>
            <a:endParaRPr lang="en-US">
              <a:solidFill>
                <a:schemeClr val="tx1"/>
              </a:solidFill>
              <a:latin typeface="TRANSPORTNEWLIGHT_GDI" pitchFamily="2" charset="77"/>
              <a:cs typeface="Arial"/>
            </a:endParaRPr>
          </a:p>
          <a:p>
            <a:pPr marL="657802" lvl="1" indent="-304256">
              <a:spcBef>
                <a:spcPts val="424"/>
              </a:spcBef>
              <a:spcAft>
                <a:spcPts val="300"/>
              </a:spcAft>
              <a:buFont typeface="Wingdings" panose="05000000000000000000" pitchFamily="2" charset="2"/>
              <a:buChar char="Ø"/>
              <a:tabLst>
                <a:tab pos="314902" algn="l"/>
                <a:tab pos="315462" algn="l"/>
              </a:tabLst>
            </a:pPr>
            <a:r>
              <a:rPr lang="en-US" spc="-4">
                <a:solidFill>
                  <a:schemeClr val="tx1"/>
                </a:solidFill>
                <a:latin typeface="TRANSPORTNEWLIGHT_GDI" pitchFamily="2" charset="77"/>
                <a:cs typeface="Arial"/>
              </a:rPr>
              <a:t>Implementation</a:t>
            </a:r>
            <a:r>
              <a:rPr lang="en-US" spc="22">
                <a:solidFill>
                  <a:schemeClr val="tx1"/>
                </a:solidFill>
                <a:latin typeface="TRANSPORTNEWLIGHT_GDI" pitchFamily="2" charset="77"/>
                <a:cs typeface="Arial"/>
              </a:rPr>
              <a:t> </a:t>
            </a:r>
            <a:r>
              <a:rPr lang="en-US" spc="-9">
                <a:solidFill>
                  <a:schemeClr val="tx1"/>
                </a:solidFill>
                <a:latin typeface="TRANSPORTNEWLIGHT_GDI" pitchFamily="2" charset="77"/>
                <a:cs typeface="Arial"/>
              </a:rPr>
              <a:t>Phase </a:t>
            </a:r>
          </a:p>
          <a:p>
            <a:pPr marL="1115002" lvl="2" indent="-304256">
              <a:spcBef>
                <a:spcPts val="424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314902" algn="l"/>
                <a:tab pos="315462" algn="l"/>
              </a:tabLst>
            </a:pPr>
            <a:r>
              <a:rPr lang="en-US" spc="-4">
                <a:solidFill>
                  <a:schemeClr val="tx1"/>
                </a:solidFill>
                <a:latin typeface="TRANSPORTNEWLIGHT_GDI" pitchFamily="2" charset="77"/>
                <a:cs typeface="Arial"/>
              </a:rPr>
              <a:t>C</a:t>
            </a:r>
            <a:r>
              <a:rPr lang="en-US" spc="-9">
                <a:solidFill>
                  <a:schemeClr val="tx1"/>
                </a:solidFill>
                <a:latin typeface="TRANSPORTNEWLIGHT_GDI" pitchFamily="2" charset="77"/>
                <a:cs typeface="Arial"/>
              </a:rPr>
              <a:t>ommences upon issuance of Implementation Phase Notice of Award and ends upon System Acceptance. </a:t>
            </a:r>
            <a:endParaRPr lang="en-US" spc="-13">
              <a:solidFill>
                <a:schemeClr val="tx1"/>
              </a:solidFill>
              <a:latin typeface="TRANSPORTNEWLIGHT_GDI" pitchFamily="2" charset="77"/>
              <a:cs typeface="Arial"/>
            </a:endParaRPr>
          </a:p>
          <a:p>
            <a:pPr marL="657802" lvl="1" indent="-304256">
              <a:spcBef>
                <a:spcPts val="401"/>
              </a:spcBef>
              <a:spcAft>
                <a:spcPts val="300"/>
              </a:spcAft>
              <a:buFont typeface="Wingdings" panose="05000000000000000000" pitchFamily="2" charset="2"/>
              <a:buChar char="Ø"/>
              <a:tabLst>
                <a:tab pos="314902" algn="l"/>
                <a:tab pos="315462" algn="l"/>
              </a:tabLst>
            </a:pPr>
            <a:r>
              <a:rPr lang="en-US" spc="-9">
                <a:solidFill>
                  <a:schemeClr val="tx1"/>
                </a:solidFill>
                <a:latin typeface="TRANSPORTNEWLIGHT_GDI" pitchFamily="2" charset="77"/>
                <a:cs typeface="Arial"/>
              </a:rPr>
              <a:t>Operations &amp; Maintenance Phase</a:t>
            </a:r>
          </a:p>
          <a:p>
            <a:pPr marL="1115002" lvl="2" indent="-304256">
              <a:spcBef>
                <a:spcPts val="401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314902" algn="l"/>
                <a:tab pos="315462" algn="l"/>
              </a:tabLst>
            </a:pPr>
            <a:r>
              <a:rPr lang="en-US" spc="-9">
                <a:solidFill>
                  <a:schemeClr val="tx1"/>
                </a:solidFill>
                <a:latin typeface="TRANSPORTNEWLIGHT_GDI" pitchFamily="2" charset="77"/>
                <a:cs typeface="Arial"/>
              </a:rPr>
              <a:t>Commences upon Go-Live and shall continue through the end of the base Contract Term for a period of up to five (5) years. </a:t>
            </a:r>
          </a:p>
          <a:p>
            <a:pPr marL="657802" lvl="1" indent="-304256">
              <a:spcBef>
                <a:spcPts val="401"/>
              </a:spcBef>
              <a:spcAft>
                <a:spcPts val="300"/>
              </a:spcAft>
              <a:buFont typeface="Wingdings" panose="05000000000000000000" pitchFamily="2" charset="2"/>
              <a:buChar char="Ø"/>
              <a:tabLst>
                <a:tab pos="314902" algn="l"/>
                <a:tab pos="315462" algn="l"/>
              </a:tabLst>
            </a:pPr>
            <a:r>
              <a:rPr lang="en-US" spc="-9">
                <a:solidFill>
                  <a:schemeClr val="tx1"/>
                </a:solidFill>
                <a:latin typeface="TRANSPORTNEWLIGHT_GDI" pitchFamily="2" charset="77"/>
                <a:cs typeface="Arial"/>
              </a:rPr>
              <a:t>Optional Extension Phase</a:t>
            </a:r>
          </a:p>
          <a:p>
            <a:pPr marL="1115002" lvl="2" indent="-304256">
              <a:spcBef>
                <a:spcPts val="401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314902" algn="l"/>
                <a:tab pos="315462" algn="l"/>
              </a:tabLst>
            </a:pPr>
            <a:r>
              <a:rPr lang="en-US" spc="-9">
                <a:solidFill>
                  <a:schemeClr val="tx1"/>
                </a:solidFill>
                <a:latin typeface="TRANSPORTNEWLIGHT_GDI" pitchFamily="2" charset="77"/>
                <a:cs typeface="Arial"/>
              </a:rPr>
              <a:t>Includes two (2) optional three (3)-year Maintenance extensions to be executed at the sole discretion of NCTA, with the first extension commencing upon the end of the base Contract Term. </a:t>
            </a:r>
            <a:endParaRPr lang="en-US">
              <a:solidFill>
                <a:schemeClr val="tx1"/>
              </a:solidFill>
              <a:latin typeface="TRANSPORTNEWLIGHT_GDI" pitchFamily="2" charset="77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D007A-CB97-9B4E-89A4-96AD6756B2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68651"/>
            <a:ext cx="12192000" cy="1655762"/>
          </a:xfrm>
        </p:spPr>
        <p:txBody>
          <a:bodyPr/>
          <a:lstStyle/>
          <a:p>
            <a:r>
              <a:rPr lang="en-US" sz="4000"/>
              <a:t>Questions &amp; Answers</a:t>
            </a:r>
            <a:br>
              <a:rPr lang="en-US" sz="4000"/>
            </a:br>
            <a:br>
              <a:rPr lang="en-US" sz="4000"/>
            </a:br>
            <a:r>
              <a:rPr lang="en-US" sz="4000">
                <a:solidFill>
                  <a:srgbClr val="C00000"/>
                </a:solidFill>
              </a:rPr>
              <a:t>Please post your q</a:t>
            </a:r>
            <a:r>
              <a:rPr lang="en-US" sz="4000" spc="-4">
                <a:solidFill>
                  <a:srgbClr val="C00000"/>
                </a:solidFill>
                <a:latin typeface="TransportNewMedium_gdi"/>
              </a:rPr>
              <a:t>uestions in the chat</a:t>
            </a:r>
            <a:endParaRPr lang="en-US" sz="40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5475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96A2F5-E2B7-722B-94F2-61C8C299169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4566" y="-286997"/>
            <a:ext cx="11235350" cy="28699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Closing Remarks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B7B6710-E63B-4899-8590-6B6976494EA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02569" y="3315754"/>
            <a:ext cx="4226334" cy="83232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Eliza Davis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</a:rPr>
              <a:t>Point of Contact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7F3DC77-0F0F-AA4F-8C01-4875EEE2F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0653" y="4296136"/>
            <a:ext cx="83765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C758E71-C29E-6846-8E9F-BBF74C47C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086" y="4592261"/>
            <a:ext cx="358401" cy="268801"/>
          </a:xfrm>
          <a:prstGeom prst="rect">
            <a:avLst/>
          </a:prstGeom>
        </p:spPr>
      </p:pic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E3059CDD-EA9E-A246-A897-C18D4FEC0A2A}"/>
              </a:ext>
            </a:extLst>
          </p:cNvPr>
          <p:cNvSpPr txBox="1">
            <a:spLocks/>
          </p:cNvSpPr>
          <p:nvPr/>
        </p:nvSpPr>
        <p:spPr>
          <a:xfrm>
            <a:off x="1464346" y="4507097"/>
            <a:ext cx="7006554" cy="554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TransportNewLight_gdi" pitchFamily="2" charset="77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606165"/>
                </a:solidFill>
                <a:latin typeface="TransportNewLight_gdi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06165"/>
                </a:solidFill>
                <a:latin typeface="TransportNewLight_gdi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606165"/>
                </a:solidFill>
                <a:latin typeface="TransportNewLight_gdi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606165"/>
                </a:solidFill>
                <a:latin typeface="TransportNewLight_gdi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Email: </a:t>
            </a:r>
            <a:r>
              <a:rPr lang="en-US" sz="2800" b="1" i="1" u="sng">
                <a:solidFill>
                  <a:schemeClr val="accent1">
                    <a:lumMod val="60000"/>
                    <a:lumOff val="40000"/>
                  </a:schemeClr>
                </a:solidFill>
                <a:latin typeface="TransportNewLight_gdi" pitchFamily="2" charset="0"/>
                <a:ea typeface="Calibri" panose="020F0502020204030204" pitchFamily="34" charset="0"/>
                <a:cs typeface="Times New Roman"/>
                <a:hlinkClick r:id="rId3"/>
              </a:rPr>
              <a:t>ncta_c540p2_rfp@ncdot.gov</a:t>
            </a:r>
            <a:endParaRPr lang="en-US" sz="2800" b="1" i="1" u="sng">
              <a:solidFill>
                <a:schemeClr val="accent1">
                  <a:lumMod val="60000"/>
                  <a:lumOff val="40000"/>
                </a:schemeClr>
              </a:solidFill>
              <a:latin typeface="TransportNewLight_gdi" pitchFamily="2" charset="0"/>
              <a:ea typeface="Calibri" panose="020F0502020204030204" pitchFamily="34" charset="0"/>
              <a:cs typeface="Times New Roman"/>
            </a:endParaRPr>
          </a:p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B9B0B-F764-EB4F-8902-3A5FE193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ransportNewMedium_gdi"/>
              </a:rPr>
              <a:t>NCTA Staff Meeting Introductions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CA88995-449F-BA48-ABC7-61690EAEF4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9783788"/>
              </p:ext>
            </p:extLst>
          </p:nvPr>
        </p:nvGraphicFramePr>
        <p:xfrm>
          <a:off x="434565" y="1933715"/>
          <a:ext cx="7160439" cy="1621714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3415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45117">
                  <a:extLst>
                    <a:ext uri="{9D8B030D-6E8A-4147-A177-3AD203B41FA5}">
                      <a16:colId xmlns:a16="http://schemas.microsoft.com/office/drawing/2014/main" val="3134402578"/>
                    </a:ext>
                  </a:extLst>
                </a:gridCol>
              </a:tblGrid>
              <a:tr h="39453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b="0">
                          <a:latin typeface="TransportNewLight_gdi"/>
                        </a:rPr>
                        <a:t>Name</a:t>
                      </a:r>
                      <a:endParaRPr lang="en-US" sz="1800" b="0">
                        <a:solidFill>
                          <a:srgbClr val="082940"/>
                        </a:solidFill>
                        <a:latin typeface="TransportNewLight_gdi"/>
                        <a:cs typeface="Arial" panose="020B0604020202020204" pitchFamily="34" charset="0"/>
                      </a:endParaRPr>
                    </a:p>
                  </a:txBody>
                  <a:tcPr marL="99219" marR="99219" marT="49610" marB="4961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b="0" kern="1200">
                          <a:solidFill>
                            <a:schemeClr val="bg1"/>
                          </a:solidFill>
                          <a:latin typeface="TransportNewLight_gdi" panose="020B0604020202020204" charset="0"/>
                          <a:ea typeface="+mn-ea"/>
                          <a:cs typeface="+mn-cs"/>
                        </a:rPr>
                        <a:t>Job Title</a:t>
                      </a:r>
                    </a:p>
                  </a:txBody>
                  <a:tcPr marL="99219" marR="99219" marT="49610" marB="4961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06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kern="1200">
                          <a:solidFill>
                            <a:srgbClr val="082940"/>
                          </a:solidFill>
                          <a:effectLst/>
                          <a:latin typeface="TransportNewLight_gdi" panose="020B0604020202020204" charset="0"/>
                          <a:cs typeface="Arial" panose="020B0604020202020204" pitchFamily="34" charset="0"/>
                        </a:rPr>
                        <a:t>Eliza Davis</a:t>
                      </a:r>
                      <a:endParaRPr lang="en-US" sz="1800">
                        <a:solidFill>
                          <a:srgbClr val="082940"/>
                        </a:solidFill>
                        <a:latin typeface="TransportNewLight_gdi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99219" marR="99219" marT="49610" marB="496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082940"/>
                          </a:solidFill>
                          <a:latin typeface="TransportNewLight_gdi" panose="020B0604020202020204" charset="0"/>
                        </a:rPr>
                        <a:t>Procurement Specialist II</a:t>
                      </a:r>
                      <a:endParaRPr lang="en-US" sz="1800">
                        <a:solidFill>
                          <a:srgbClr val="082940"/>
                        </a:solidFill>
                        <a:latin typeface="TransportNewLight_gdi" panose="020B0604020202020204" charset="0"/>
                        <a:cs typeface="Arial" panose="020B0604020202020204" pitchFamily="34" charset="0"/>
                      </a:endParaRPr>
                    </a:p>
                  </a:txBody>
                  <a:tcPr marL="99219" marR="99219" marT="49610" marB="496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06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082940"/>
                          </a:solidFill>
                          <a:latin typeface="TransportNewLight_gdi" panose="020B0604020202020204" charset="0"/>
                          <a:cs typeface="Arial" panose="020B0604020202020204" pitchFamily="34" charset="0"/>
                        </a:rPr>
                        <a:t>Sybil Lattimore</a:t>
                      </a:r>
                    </a:p>
                  </a:txBody>
                  <a:tcPr marL="99219" marR="99219" marT="49610" marB="496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082940"/>
                          </a:solidFill>
                          <a:latin typeface="TransportNewLight_gdi" panose="020B0604020202020204" charset="0"/>
                          <a:cs typeface="Arial" panose="020B0604020202020204" pitchFamily="34" charset="0"/>
                        </a:rPr>
                        <a:t>Receptionist</a:t>
                      </a:r>
                    </a:p>
                  </a:txBody>
                  <a:tcPr marL="99219" marR="99219" marT="49610" marB="496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7323845"/>
                  </a:ext>
                </a:extLst>
              </a:tr>
              <a:tr h="409059">
                <a:tc>
                  <a:txBody>
                    <a:bodyPr/>
                    <a:lstStyle/>
                    <a:p>
                      <a:pPr lvl="0" algn="ctr">
                        <a:spcAft>
                          <a:spcPts val="600"/>
                        </a:spcAft>
                        <a:buNone/>
                      </a:pPr>
                      <a:r>
                        <a:rPr lang="en-US" sz="1800" kern="1200">
                          <a:solidFill>
                            <a:srgbClr val="082940"/>
                          </a:solidFill>
                          <a:effectLst/>
                          <a:latin typeface="TransportNewLight_gdi"/>
                          <a:cs typeface="Arial"/>
                        </a:rPr>
                        <a:t>Manish Chourey</a:t>
                      </a:r>
                      <a:endParaRPr lang="en-US" sz="1800">
                        <a:solidFill>
                          <a:srgbClr val="082940"/>
                        </a:solidFill>
                        <a:latin typeface="TransportNewLight_gdi"/>
                        <a:cs typeface="Arial"/>
                      </a:endParaRPr>
                    </a:p>
                  </a:txBody>
                  <a:tcPr marL="99219" marR="99219" marT="49610" marB="496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>
                        <a:spcAft>
                          <a:spcPts val="600"/>
                        </a:spcAft>
                        <a:buNone/>
                      </a:pPr>
                      <a:r>
                        <a:rPr lang="en-US" sz="1800">
                          <a:solidFill>
                            <a:srgbClr val="082940"/>
                          </a:solidFill>
                          <a:latin typeface="TransportNewLight_gdi"/>
                          <a:cs typeface="Arial"/>
                        </a:rPr>
                        <a:t>Chief Technology Officer</a:t>
                      </a:r>
                      <a:endParaRPr lang="en-US">
                        <a:latin typeface="TransportNewLight_gdi" pitchFamily="2" charset="0"/>
                      </a:endParaRPr>
                    </a:p>
                  </a:txBody>
                  <a:tcPr marL="99219" marR="99219" marT="49610" marB="496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6696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842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566" y="1045630"/>
            <a:ext cx="11235350" cy="379515"/>
          </a:xfrm>
          <a:prstGeom prst="rect">
            <a:avLst/>
          </a:prstGeom>
        </p:spPr>
        <p:txBody>
          <a:bodyPr vert="horz" wrap="square" lIns="0" tIns="10085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79"/>
              </a:spcBef>
            </a:pPr>
            <a:r>
              <a:rPr spc="-4"/>
              <a:t>Pre-Proposal</a:t>
            </a:r>
            <a:r>
              <a:rPr spc="-35"/>
              <a:t> </a:t>
            </a:r>
            <a:r>
              <a:rPr spc="-4"/>
              <a:t>Meeting</a:t>
            </a:r>
            <a:r>
              <a:rPr lang="en-US" spc="-4"/>
              <a:t> Details</a:t>
            </a:r>
            <a:endParaRPr spc="-4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C8AD90-7365-4631-8B01-5B13440D7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565" y="1488935"/>
            <a:ext cx="11235351" cy="4188332"/>
          </a:xfrm>
        </p:spPr>
        <p:txBody>
          <a:bodyPr/>
          <a:lstStyle/>
          <a:p>
            <a:pPr marL="10646" indent="0">
              <a:spcBef>
                <a:spcPts val="507"/>
              </a:spcBef>
              <a:buNone/>
              <a:tabLst>
                <a:tab pos="314902" algn="l"/>
                <a:tab pos="315462" algn="l"/>
              </a:tabLst>
            </a:pPr>
            <a:endParaRPr lang="en-US">
              <a:solidFill>
                <a:schemeClr val="tx1"/>
              </a:solidFill>
              <a:latin typeface="TRANSPORTNEWLIGHT_GDI" pitchFamily="2" charset="77"/>
              <a:cs typeface="Arial"/>
            </a:endParaRPr>
          </a:p>
          <a:p>
            <a:pPr marL="353546">
              <a:spcBef>
                <a:spcPts val="507"/>
              </a:spcBef>
              <a:buFont typeface="Wingdings" panose="05000000000000000000" pitchFamily="2" charset="2"/>
              <a:buChar char="Ø"/>
              <a:tabLst>
                <a:tab pos="314902" algn="l"/>
                <a:tab pos="315462" algn="l"/>
              </a:tabLst>
            </a:pPr>
            <a:r>
              <a:rPr lang="en-US">
                <a:solidFill>
                  <a:schemeClr val="tx1"/>
                </a:solidFill>
                <a:latin typeface="TRANSPORTNEWLIGHT_GDI" pitchFamily="2" charset="77"/>
                <a:cs typeface="Arial"/>
              </a:rPr>
              <a:t>Post questions via chat and they’ll be addressed at the end of this presentation.</a:t>
            </a:r>
          </a:p>
          <a:p>
            <a:pPr marL="353546">
              <a:spcBef>
                <a:spcPts val="507"/>
              </a:spcBef>
              <a:buFont typeface="Wingdings" panose="05000000000000000000" pitchFamily="2" charset="2"/>
              <a:buChar char="Ø"/>
              <a:tabLst>
                <a:tab pos="314902" algn="l"/>
                <a:tab pos="315462" algn="l"/>
              </a:tabLst>
            </a:pPr>
            <a:endParaRPr lang="en-US">
              <a:solidFill>
                <a:schemeClr val="tx1"/>
              </a:solidFill>
              <a:latin typeface="TRANSPORTNEWLIGHT_GDI" pitchFamily="2" charset="77"/>
              <a:cs typeface="Arial"/>
            </a:endParaRPr>
          </a:p>
          <a:p>
            <a:pPr marL="353546">
              <a:spcBef>
                <a:spcPts val="507"/>
              </a:spcBef>
              <a:buFont typeface="Wingdings" panose="05000000000000000000" pitchFamily="2" charset="2"/>
              <a:buChar char="Ø"/>
              <a:tabLst>
                <a:tab pos="314902" algn="l"/>
                <a:tab pos="315462" algn="l"/>
              </a:tabLst>
            </a:pPr>
            <a:r>
              <a:rPr lang="en-US">
                <a:solidFill>
                  <a:schemeClr val="tx1"/>
                </a:solidFill>
                <a:latin typeface="TRANSPORTNEWLIGHT_GDI" pitchFamily="2" charset="77"/>
                <a:cs typeface="Arial"/>
              </a:rPr>
              <a:t>All </a:t>
            </a:r>
            <a:r>
              <a:rPr lang="en-US" spc="-4">
                <a:solidFill>
                  <a:schemeClr val="tx1"/>
                </a:solidFill>
                <a:latin typeface="TRANSPORTNEWLIGHT_GDI" pitchFamily="2" charset="77"/>
                <a:cs typeface="Arial"/>
              </a:rPr>
              <a:t>verbal </a:t>
            </a:r>
            <a:r>
              <a:rPr lang="en-US" spc="4">
                <a:solidFill>
                  <a:schemeClr val="tx1"/>
                </a:solidFill>
                <a:latin typeface="TRANSPORTNEWLIGHT_GDI" pitchFamily="2" charset="77"/>
                <a:cs typeface="Arial"/>
              </a:rPr>
              <a:t>comments </a:t>
            </a:r>
            <a:r>
              <a:rPr lang="en-US">
                <a:solidFill>
                  <a:schemeClr val="tx1"/>
                </a:solidFill>
                <a:latin typeface="TRANSPORTNEWLIGHT_GDI" pitchFamily="2" charset="77"/>
                <a:cs typeface="Arial"/>
              </a:rPr>
              <a:t>and responses </a:t>
            </a:r>
            <a:r>
              <a:rPr lang="en-US" spc="-4">
                <a:solidFill>
                  <a:schemeClr val="tx1"/>
                </a:solidFill>
                <a:latin typeface="TRANSPORTNEWLIGHT_GDI" pitchFamily="2" charset="77"/>
                <a:cs typeface="Arial"/>
              </a:rPr>
              <a:t>are</a:t>
            </a:r>
            <a:r>
              <a:rPr lang="en-US" spc="-119">
                <a:solidFill>
                  <a:schemeClr val="tx1"/>
                </a:solidFill>
                <a:latin typeface="TRANSPORTNEWLIGHT_GDI" pitchFamily="2" charset="77"/>
                <a:cs typeface="Arial"/>
              </a:rPr>
              <a:t> </a:t>
            </a:r>
            <a:r>
              <a:rPr lang="en-US">
                <a:solidFill>
                  <a:schemeClr val="tx1"/>
                </a:solidFill>
                <a:latin typeface="TRANSPORTNEWLIGHT_GDI" pitchFamily="2" charset="77"/>
                <a:cs typeface="Arial"/>
              </a:rPr>
              <a:t>non-binding.</a:t>
            </a:r>
          </a:p>
          <a:p>
            <a:pPr marL="353546" marR="4483">
              <a:spcBef>
                <a:spcPts val="512"/>
              </a:spcBef>
              <a:buFont typeface="Wingdings" panose="05000000000000000000" pitchFamily="2" charset="2"/>
              <a:buChar char="Ø"/>
              <a:tabLst>
                <a:tab pos="314902" algn="l"/>
                <a:tab pos="315462" algn="l"/>
              </a:tabLst>
            </a:pPr>
            <a:endParaRPr lang="en-US">
              <a:solidFill>
                <a:schemeClr val="tx1"/>
              </a:solidFill>
              <a:latin typeface="TRANSPORTNEWLIGHT_GDI" pitchFamily="2" charset="77"/>
              <a:cs typeface="Arial"/>
            </a:endParaRPr>
          </a:p>
          <a:p>
            <a:pPr marL="353546" marR="4483">
              <a:spcBef>
                <a:spcPts val="512"/>
              </a:spcBef>
              <a:buFont typeface="Wingdings" panose="05000000000000000000" pitchFamily="2" charset="2"/>
              <a:buChar char="Ø"/>
              <a:tabLst>
                <a:tab pos="314902" algn="l"/>
                <a:tab pos="315462" algn="l"/>
              </a:tabLst>
            </a:pPr>
            <a:r>
              <a:rPr lang="en-US">
                <a:solidFill>
                  <a:schemeClr val="tx1"/>
                </a:solidFill>
                <a:latin typeface="TRANSPORTNEWLIGHT_GDI" pitchFamily="2" charset="77"/>
                <a:cs typeface="Arial"/>
              </a:rPr>
              <a:t>Questions shall be </a:t>
            </a:r>
            <a:r>
              <a:rPr lang="en-US" spc="4">
                <a:solidFill>
                  <a:schemeClr val="tx1"/>
                </a:solidFill>
                <a:latin typeface="TRANSPORTNEWLIGHT_GDI" pitchFamily="2" charset="77"/>
                <a:cs typeface="Arial"/>
              </a:rPr>
              <a:t>made </a:t>
            </a:r>
            <a:r>
              <a:rPr lang="en-US" spc="-4">
                <a:solidFill>
                  <a:schemeClr val="tx1"/>
                </a:solidFill>
                <a:latin typeface="TRANSPORTNEWLIGHT_GDI" pitchFamily="2" charset="77"/>
                <a:cs typeface="Arial"/>
              </a:rPr>
              <a:t>in </a:t>
            </a:r>
            <a:r>
              <a:rPr lang="en-US" spc="-9">
                <a:solidFill>
                  <a:schemeClr val="tx1"/>
                </a:solidFill>
                <a:latin typeface="TRANSPORTNEWLIGHT_GDI" pitchFamily="2" charset="77"/>
                <a:cs typeface="Arial"/>
              </a:rPr>
              <a:t>writing </a:t>
            </a:r>
            <a:r>
              <a:rPr lang="en-US" spc="-4">
                <a:solidFill>
                  <a:schemeClr val="tx1"/>
                </a:solidFill>
                <a:latin typeface="TRANSPORTNEWLIGHT_GDI" pitchFamily="2" charset="77"/>
                <a:cs typeface="Arial"/>
              </a:rPr>
              <a:t>if </a:t>
            </a:r>
            <a:r>
              <a:rPr lang="en-US">
                <a:solidFill>
                  <a:schemeClr val="tx1"/>
                </a:solidFill>
                <a:latin typeface="TRANSPORTNEWLIGHT_GDI" pitchFamily="2" charset="77"/>
                <a:cs typeface="Arial"/>
              </a:rPr>
              <a:t>a </a:t>
            </a:r>
            <a:r>
              <a:rPr lang="en-US" spc="4">
                <a:solidFill>
                  <a:schemeClr val="tx1"/>
                </a:solidFill>
                <a:latin typeface="TRANSPORTNEWLIGHT_GDI" pitchFamily="2" charset="77"/>
                <a:cs typeface="Arial"/>
              </a:rPr>
              <a:t>formal </a:t>
            </a:r>
            <a:r>
              <a:rPr lang="en-US">
                <a:solidFill>
                  <a:schemeClr val="tx1"/>
                </a:solidFill>
                <a:latin typeface="TRANSPORTNEWLIGHT_GDI" pitchFamily="2" charset="77"/>
                <a:cs typeface="Arial"/>
              </a:rPr>
              <a:t>response </a:t>
            </a:r>
            <a:r>
              <a:rPr lang="en-US" spc="-4">
                <a:solidFill>
                  <a:schemeClr val="tx1"/>
                </a:solidFill>
                <a:latin typeface="TRANSPORTNEWLIGHT_GDI" pitchFamily="2" charset="77"/>
                <a:cs typeface="Arial"/>
              </a:rPr>
              <a:t>is requested.</a:t>
            </a:r>
          </a:p>
          <a:p>
            <a:pPr marL="10646" marR="4483" indent="0">
              <a:spcBef>
                <a:spcPts val="512"/>
              </a:spcBef>
              <a:buNone/>
              <a:tabLst>
                <a:tab pos="314902" algn="l"/>
                <a:tab pos="315462" algn="l"/>
              </a:tabLst>
            </a:pPr>
            <a:endParaRPr lang="en-US" spc="-4">
              <a:solidFill>
                <a:schemeClr val="tx1"/>
              </a:solidFill>
              <a:latin typeface="TRANSPORTNEWLIGHT_GDI" pitchFamily="2" charset="77"/>
              <a:cs typeface="Arial"/>
            </a:endParaRPr>
          </a:p>
          <a:p>
            <a:pPr marL="353546" marR="4483">
              <a:spcBef>
                <a:spcPts val="512"/>
              </a:spcBef>
              <a:buFont typeface="Wingdings" panose="05000000000000000000" pitchFamily="2" charset="2"/>
              <a:buChar char="Ø"/>
              <a:tabLst>
                <a:tab pos="314902" algn="l"/>
                <a:tab pos="315462" algn="l"/>
              </a:tabLst>
            </a:pPr>
            <a:r>
              <a:rPr lang="en-US">
                <a:solidFill>
                  <a:schemeClr val="tx1"/>
                </a:solidFill>
                <a:latin typeface="TRANSPORTNEWLIGHT_GDI" pitchFamily="2" charset="77"/>
                <a:cs typeface="Arial"/>
              </a:rPr>
              <a:t>A copy of this presentation </a:t>
            </a:r>
            <a:r>
              <a:rPr lang="en-US" spc="-9">
                <a:solidFill>
                  <a:schemeClr val="tx1"/>
                </a:solidFill>
                <a:latin typeface="TRANSPORTNEWLIGHT_GDI" pitchFamily="2" charset="77"/>
                <a:cs typeface="Arial"/>
              </a:rPr>
              <a:t>will </a:t>
            </a:r>
            <a:r>
              <a:rPr lang="en-US">
                <a:solidFill>
                  <a:schemeClr val="tx1"/>
                </a:solidFill>
                <a:latin typeface="TRANSPORTNEWLIGHT_GDI" pitchFamily="2" charset="77"/>
                <a:cs typeface="Arial"/>
              </a:rPr>
              <a:t>be posted on the</a:t>
            </a:r>
            <a:r>
              <a:rPr lang="en-US" spc="-53">
                <a:solidFill>
                  <a:schemeClr val="tx1"/>
                </a:solidFill>
                <a:latin typeface="TRANSPORTNEWLIGHT_GDI" pitchFamily="2" charset="77"/>
                <a:cs typeface="Arial"/>
              </a:rPr>
              <a:t> NCTA website at: </a:t>
            </a:r>
            <a:r>
              <a:rPr lang="en-US" sz="1800" u="sng">
                <a:solidFill>
                  <a:schemeClr val="accent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u="sng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https://connect.ncdot.gov/business/Turnpike/Pages/C540P2RFP.aspx</a:t>
            </a:r>
            <a:endParaRPr lang="en-US">
              <a:solidFill>
                <a:schemeClr val="tx1"/>
              </a:solidFill>
              <a:latin typeface="TRANSPORTNEWLIGHT_GDI" pitchFamily="2" charset="7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085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79"/>
              </a:spcBef>
            </a:pPr>
            <a:r>
              <a:rPr spc="-13"/>
              <a:t>A</a:t>
            </a:r>
            <a:r>
              <a:rPr spc="-4"/>
              <a:t>g</a:t>
            </a:r>
            <a:r>
              <a:t>e</a:t>
            </a:r>
            <a:r>
              <a:rPr spc="-4"/>
              <a:t>nda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BB7498F-2471-46DC-86E1-12F18748EC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3546">
              <a:spcBef>
                <a:spcPts val="507"/>
              </a:spcBef>
              <a:buFont typeface="Wingdings" panose="05000000000000000000" pitchFamily="2" charset="2"/>
              <a:buChar char="Ø"/>
              <a:tabLst>
                <a:tab pos="314902" algn="l"/>
                <a:tab pos="315462" algn="l"/>
              </a:tabLst>
            </a:pPr>
            <a:r>
              <a:rPr lang="en-US" sz="2000">
                <a:solidFill>
                  <a:schemeClr val="tx1"/>
                </a:solidFill>
                <a:latin typeface="TRANSPORTNEWLIGHT_GDI" pitchFamily="2" charset="77"/>
                <a:cs typeface="Arial"/>
              </a:rPr>
              <a:t>Project Introduction &amp; Procurement Goals</a:t>
            </a:r>
          </a:p>
          <a:p>
            <a:pPr marL="353546">
              <a:spcBef>
                <a:spcPts val="512"/>
              </a:spcBef>
              <a:buFont typeface="Wingdings" panose="05000000000000000000" pitchFamily="2" charset="2"/>
              <a:buChar char="Ø"/>
              <a:tabLst>
                <a:tab pos="314902" algn="l"/>
                <a:tab pos="315462" algn="l"/>
              </a:tabLst>
            </a:pPr>
            <a:endParaRPr lang="en-US" sz="2000">
              <a:solidFill>
                <a:schemeClr val="tx1"/>
              </a:solidFill>
              <a:latin typeface="TRANSPORTNEWLIGHT_GDI" pitchFamily="2" charset="77"/>
              <a:cs typeface="Arial"/>
            </a:endParaRPr>
          </a:p>
          <a:p>
            <a:pPr marL="353546">
              <a:spcBef>
                <a:spcPts val="512"/>
              </a:spcBef>
              <a:buFont typeface="Wingdings" panose="05000000000000000000" pitchFamily="2" charset="2"/>
              <a:buChar char="Ø"/>
              <a:tabLst>
                <a:tab pos="314902" algn="l"/>
                <a:tab pos="315462" algn="l"/>
              </a:tabLst>
            </a:pPr>
            <a:r>
              <a:rPr lang="en-US" sz="2000">
                <a:solidFill>
                  <a:schemeClr val="tx1"/>
                </a:solidFill>
                <a:latin typeface="TRANSPORTNEWLIGHT_GDI" pitchFamily="2" charset="77"/>
                <a:cs typeface="Arial"/>
              </a:rPr>
              <a:t>Overview of Procurement</a:t>
            </a:r>
            <a:r>
              <a:rPr lang="en-US" sz="2000" spc="-40">
                <a:solidFill>
                  <a:schemeClr val="tx1"/>
                </a:solidFill>
                <a:latin typeface="TRANSPORTNEWLIGHT_GDI" pitchFamily="2" charset="77"/>
                <a:cs typeface="Arial"/>
              </a:rPr>
              <a:t> Process</a:t>
            </a:r>
            <a:endParaRPr lang="en-US" sz="2000">
              <a:solidFill>
                <a:schemeClr val="tx1"/>
              </a:solidFill>
              <a:latin typeface="TRANSPORTNEWLIGHT_GDI" pitchFamily="2" charset="77"/>
              <a:cs typeface="Arial"/>
            </a:endParaRPr>
          </a:p>
          <a:p>
            <a:pPr marL="353546">
              <a:spcBef>
                <a:spcPts val="507"/>
              </a:spcBef>
              <a:buFont typeface="Wingdings" panose="05000000000000000000" pitchFamily="2" charset="2"/>
              <a:buChar char="Ø"/>
              <a:tabLst>
                <a:tab pos="314902" algn="l"/>
                <a:tab pos="315462" algn="l"/>
              </a:tabLst>
            </a:pPr>
            <a:endParaRPr lang="en-US" sz="2000" spc="-9">
              <a:solidFill>
                <a:schemeClr val="tx1"/>
              </a:solidFill>
              <a:latin typeface="TRANSPORTNEWLIGHT_GDI" pitchFamily="2" charset="77"/>
              <a:cs typeface="Arial"/>
            </a:endParaRPr>
          </a:p>
          <a:p>
            <a:pPr marL="353546">
              <a:spcBef>
                <a:spcPts val="507"/>
              </a:spcBef>
              <a:buFont typeface="Wingdings" panose="05000000000000000000" pitchFamily="2" charset="2"/>
              <a:buChar char="Ø"/>
              <a:tabLst>
                <a:tab pos="314902" algn="l"/>
                <a:tab pos="315462" algn="l"/>
              </a:tabLst>
            </a:pPr>
            <a:r>
              <a:rPr lang="en-US" sz="2000">
                <a:solidFill>
                  <a:schemeClr val="tx1"/>
                </a:solidFill>
                <a:latin typeface="TRANSPORTNEWLIGHT_GDI" pitchFamily="2" charset="77"/>
                <a:cs typeface="Arial"/>
              </a:rPr>
              <a:t>Scope of </a:t>
            </a:r>
            <a:r>
              <a:rPr lang="en-US" sz="2000" spc="4">
                <a:solidFill>
                  <a:schemeClr val="tx1"/>
                </a:solidFill>
                <a:latin typeface="TRANSPORTNEWLIGHT_GDI" pitchFamily="2" charset="77"/>
                <a:cs typeface="Arial"/>
              </a:rPr>
              <a:t>Work </a:t>
            </a:r>
            <a:r>
              <a:rPr lang="en-US" sz="2000">
                <a:solidFill>
                  <a:schemeClr val="tx1"/>
                </a:solidFill>
                <a:latin typeface="TRANSPORTNEWLIGHT_GDI" pitchFamily="2" charset="77"/>
                <a:cs typeface="Arial"/>
              </a:rPr>
              <a:t>and Requirements</a:t>
            </a:r>
          </a:p>
          <a:p>
            <a:pPr marL="10646" indent="0">
              <a:spcBef>
                <a:spcPts val="507"/>
              </a:spcBef>
              <a:buNone/>
              <a:tabLst>
                <a:tab pos="314902" algn="l"/>
                <a:tab pos="315462" algn="l"/>
              </a:tabLst>
            </a:pPr>
            <a:endParaRPr lang="en-US" spc="-9">
              <a:solidFill>
                <a:schemeClr val="tx1"/>
              </a:solidFill>
              <a:latin typeface="TRANSPORTNEWLIGHT_GDI" pitchFamily="2" charset="77"/>
              <a:cs typeface="Arial"/>
            </a:endParaRPr>
          </a:p>
          <a:p>
            <a:pPr marL="353546">
              <a:spcBef>
                <a:spcPts val="507"/>
              </a:spcBef>
              <a:buFont typeface="Wingdings" panose="05000000000000000000" pitchFamily="2" charset="2"/>
              <a:buChar char="Ø"/>
              <a:tabLst>
                <a:tab pos="314902" algn="l"/>
                <a:tab pos="315462" algn="l"/>
              </a:tabLst>
            </a:pPr>
            <a:r>
              <a:rPr lang="en-US">
                <a:solidFill>
                  <a:schemeClr val="tx1"/>
                </a:solidFill>
                <a:latin typeface="TRANSPORTNEWLIGHT_GDI" pitchFamily="2" charset="77"/>
                <a:cs typeface="Arial"/>
              </a:rPr>
              <a:t>Complete 540 Phase 2 Project Timeline</a:t>
            </a:r>
          </a:p>
          <a:p>
            <a:pPr marL="353546">
              <a:spcBef>
                <a:spcPts val="507"/>
              </a:spcBef>
              <a:buFont typeface="Wingdings" panose="05000000000000000000" pitchFamily="2" charset="2"/>
              <a:buChar char="Ø"/>
              <a:tabLst>
                <a:tab pos="314902" algn="l"/>
                <a:tab pos="315462" algn="l"/>
              </a:tabLst>
            </a:pPr>
            <a:endParaRPr lang="en-US" sz="2000" spc="-9">
              <a:solidFill>
                <a:schemeClr val="tx1"/>
              </a:solidFill>
              <a:latin typeface="TRANSPORTNEWLIGHT_GDI" pitchFamily="2" charset="77"/>
              <a:cs typeface="Arial"/>
            </a:endParaRPr>
          </a:p>
          <a:p>
            <a:pPr marL="353546">
              <a:spcBef>
                <a:spcPts val="507"/>
              </a:spcBef>
              <a:buFont typeface="Wingdings" panose="05000000000000000000" pitchFamily="2" charset="2"/>
              <a:buChar char="Ø"/>
              <a:tabLst>
                <a:tab pos="314902" algn="l"/>
                <a:tab pos="315462" algn="l"/>
              </a:tabLst>
            </a:pPr>
            <a:r>
              <a:rPr lang="en-US" sz="2000">
                <a:solidFill>
                  <a:schemeClr val="tx1"/>
                </a:solidFill>
                <a:latin typeface="TRANSPORTNEWLIGHT_GDI" pitchFamily="2" charset="77"/>
                <a:cs typeface="Arial"/>
              </a:rPr>
              <a:t>Questions and </a:t>
            </a:r>
            <a:r>
              <a:rPr lang="en-US" sz="2000" spc="-4">
                <a:solidFill>
                  <a:schemeClr val="tx1"/>
                </a:solidFill>
                <a:latin typeface="TRANSPORTNEWLIGHT_GDI" pitchFamily="2" charset="77"/>
                <a:cs typeface="Arial"/>
              </a:rPr>
              <a:t>Answers/Closing</a:t>
            </a:r>
            <a:r>
              <a:rPr lang="en-US" sz="2000" spc="-154">
                <a:solidFill>
                  <a:schemeClr val="tx1"/>
                </a:solidFill>
                <a:latin typeface="TRANSPORTNEWLIGHT_GDI" pitchFamily="2" charset="77"/>
                <a:cs typeface="Arial"/>
              </a:rPr>
              <a:t> </a:t>
            </a:r>
            <a:r>
              <a:rPr lang="en-US" sz="2000">
                <a:solidFill>
                  <a:schemeClr val="tx1"/>
                </a:solidFill>
                <a:latin typeface="TRANSPORTNEWLIGHT_GDI" pitchFamily="2" charset="77"/>
                <a:cs typeface="Arial"/>
              </a:rPr>
              <a:t>Remarks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D007A-CB97-9B4E-89A4-96AD6756B2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68651"/>
            <a:ext cx="12192000" cy="1655762"/>
          </a:xfrm>
        </p:spPr>
        <p:txBody>
          <a:bodyPr/>
          <a:lstStyle/>
          <a:p>
            <a:r>
              <a:rPr lang="en-US" sz="3600" spc="-4">
                <a:solidFill>
                  <a:srgbClr val="FFFFFF"/>
                </a:solidFill>
              </a:rPr>
              <a:t>Project Introduction </a:t>
            </a:r>
            <a:r>
              <a:rPr lang="en-US" sz="3600">
                <a:solidFill>
                  <a:srgbClr val="FFFFFF"/>
                </a:solidFill>
              </a:rPr>
              <a:t>&amp; </a:t>
            </a:r>
            <a:r>
              <a:rPr lang="en-US" sz="3600" spc="-4">
                <a:solidFill>
                  <a:srgbClr val="FFFFFF"/>
                </a:solidFill>
              </a:rPr>
              <a:t>Procurement Goals</a:t>
            </a:r>
            <a:endParaRPr lang="en-US" sz="36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D1D579-4C46-5748-A7AB-990630D49E9B}"/>
              </a:ext>
            </a:extLst>
          </p:cNvPr>
          <p:cNvSpPr txBox="1"/>
          <p:nvPr/>
        </p:nvSpPr>
        <p:spPr>
          <a:xfrm>
            <a:off x="0" y="3817743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TransportNewMedium_gdi" panose="020B0604020202020204" charset="0"/>
              </a:rPr>
              <a:t>Manish Chourey</a:t>
            </a:r>
          </a:p>
        </p:txBody>
      </p:sp>
    </p:spTree>
    <p:extLst>
      <p:ext uri="{BB962C8B-B14F-4D97-AF65-F5344CB8AC3E}">
        <p14:creationId xmlns:p14="http://schemas.microsoft.com/office/powerpoint/2010/main" val="1811542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D1C27-1A09-ED14-626B-A0DCE8314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566" y="-286997"/>
            <a:ext cx="11235350" cy="286997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Program Descriptions</a:t>
            </a:r>
          </a:p>
        </p:txBody>
      </p:sp>
      <p:pic>
        <p:nvPicPr>
          <p:cNvPr id="25" name="Content Placeholder 24" descr="A low poly orange background">
            <a:extLst>
              <a:ext uri="{FF2B5EF4-FFF2-40B4-BE49-F238E27FC236}">
                <a16:creationId xmlns:a16="http://schemas.microsoft.com/office/drawing/2014/main" id="{798F60D5-D340-D053-A2FA-D1B96D1425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63367" r="20023"/>
          <a:stretch/>
        </p:blipFill>
        <p:spPr>
          <a:xfrm>
            <a:off x="-87519" y="0"/>
            <a:ext cx="6716919" cy="2307471"/>
          </a:xfrm>
        </p:spPr>
      </p:pic>
      <p:pic>
        <p:nvPicPr>
          <p:cNvPr id="29" name="Picture 28" descr="A white logo for the NC DOT">
            <a:extLst>
              <a:ext uri="{FF2B5EF4-FFF2-40B4-BE49-F238E27FC236}">
                <a16:creationId xmlns:a16="http://schemas.microsoft.com/office/drawing/2014/main" id="{ED1EF7C8-2880-AC36-927A-7F334A66F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8119" y="194614"/>
            <a:ext cx="1825642" cy="182564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58DD66E-6A61-276C-AB25-4784C1F235A7}"/>
              </a:ext>
            </a:extLst>
          </p:cNvPr>
          <p:cNvSpPr txBox="1"/>
          <p:nvPr/>
        </p:nvSpPr>
        <p:spPr>
          <a:xfrm>
            <a:off x="6962839" y="398253"/>
            <a:ext cx="4940182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>
                <a:latin typeface="TransportNewMedium_gdi" pitchFamily="2" charset="77"/>
              </a:rPr>
              <a:t>NCDOT</a:t>
            </a:r>
          </a:p>
          <a:p>
            <a:r>
              <a:rPr lang="en-US" sz="1600">
                <a:latin typeface="TransportNewMedium_gdi" pitchFamily="2" charset="77"/>
              </a:rPr>
              <a:t>North Carolina Department of Transportation</a:t>
            </a:r>
          </a:p>
          <a:p>
            <a:endParaRPr lang="en-US" sz="1600">
              <a:latin typeface="TransportNewMedium_gdi" pitchFamily="2" charset="77"/>
            </a:endParaRPr>
          </a:p>
          <a:p>
            <a:r>
              <a:rPr lang="en-US" sz="1400">
                <a:latin typeface="TransportNewLight_gdi" pitchFamily="2" charset="77"/>
              </a:rPr>
              <a:t>Responsible for all modes of transportation in NC such as highways, rail, aviation, ferries, DMV, etc.</a:t>
            </a:r>
          </a:p>
        </p:txBody>
      </p:sp>
      <p:pic>
        <p:nvPicPr>
          <p:cNvPr id="11" name="Picture 10" descr="A blue background">
            <a:extLst>
              <a:ext uri="{FF2B5EF4-FFF2-40B4-BE49-F238E27FC236}">
                <a16:creationId xmlns:a16="http://schemas.microsoft.com/office/drawing/2014/main" id="{422BCC6E-1016-94EC-08CB-92B2B5C935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023" t="100" b="13504"/>
          <a:stretch/>
        </p:blipFill>
        <p:spPr>
          <a:xfrm>
            <a:off x="-87520" y="2292300"/>
            <a:ext cx="6716919" cy="2258227"/>
          </a:xfrm>
          <a:prstGeom prst="rect">
            <a:avLst/>
          </a:prstGeom>
        </p:spPr>
      </p:pic>
      <p:pic>
        <p:nvPicPr>
          <p:cNvPr id="12" name="Picture 11" descr="A white logo for the North Carolina Turnpike Authority">
            <a:extLst>
              <a:ext uri="{FF2B5EF4-FFF2-40B4-BE49-F238E27FC236}">
                <a16:creationId xmlns:a16="http://schemas.microsoft.com/office/drawing/2014/main" id="{D6F8722B-1987-C271-C5F7-FF7F3776603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282" y="3000643"/>
            <a:ext cx="3989314" cy="8486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15DA4C-9F1D-BFC0-10F3-AC464AED01DC}"/>
              </a:ext>
            </a:extLst>
          </p:cNvPr>
          <p:cNvSpPr txBox="1"/>
          <p:nvPr/>
        </p:nvSpPr>
        <p:spPr>
          <a:xfrm>
            <a:off x="6962839" y="2713838"/>
            <a:ext cx="4940182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>
                <a:latin typeface="TransportNewMedium_gdi" pitchFamily="2" charset="77"/>
              </a:rPr>
              <a:t>NCTA</a:t>
            </a:r>
          </a:p>
          <a:p>
            <a:r>
              <a:rPr lang="en-US" sz="1600">
                <a:latin typeface="TransportNewMedium_gdi" pitchFamily="2" charset="77"/>
              </a:rPr>
              <a:t>North Carolina Turnpike Authority</a:t>
            </a:r>
          </a:p>
          <a:p>
            <a:endParaRPr lang="en-US" sz="1600">
              <a:latin typeface="TransportNewMedium_gdi" pitchFamily="2" charset="77"/>
            </a:endParaRPr>
          </a:p>
          <a:p>
            <a:r>
              <a:rPr lang="en-US" sz="1400">
                <a:latin typeface="TransportNewLight_gdi" pitchFamily="2" charset="77"/>
              </a:rPr>
              <a:t>A department of NCDOT. Responsible for all toll projects in NC. </a:t>
            </a:r>
          </a:p>
        </p:txBody>
      </p:sp>
      <p:pic>
        <p:nvPicPr>
          <p:cNvPr id="14" name="Picture 13" descr="Blue background">
            <a:extLst>
              <a:ext uri="{FF2B5EF4-FFF2-40B4-BE49-F238E27FC236}">
                <a16:creationId xmlns:a16="http://schemas.microsoft.com/office/drawing/2014/main" id="{ADFFEC25-025F-3996-6B69-2E91F6C60DA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023" t="19764"/>
          <a:stretch/>
        </p:blipFill>
        <p:spPr>
          <a:xfrm>
            <a:off x="-87520" y="4550528"/>
            <a:ext cx="6716919" cy="2307471"/>
          </a:xfrm>
          <a:prstGeom prst="rect">
            <a:avLst/>
          </a:prstGeom>
        </p:spPr>
      </p:pic>
      <p:pic>
        <p:nvPicPr>
          <p:cNvPr id="15" name="Picture 14" descr="White logo for the NC Quick Pass program">
            <a:extLst>
              <a:ext uri="{FF2B5EF4-FFF2-40B4-BE49-F238E27FC236}">
                <a16:creationId xmlns:a16="http://schemas.microsoft.com/office/drawing/2014/main" id="{BDAA1D2C-B977-2146-C1F6-B1B3DE943F3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3087" y="5244967"/>
            <a:ext cx="3175704" cy="9185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21E9AE-56FC-EEE3-BBEB-D69D0185CDA9}"/>
              </a:ext>
            </a:extLst>
          </p:cNvPr>
          <p:cNvSpPr txBox="1"/>
          <p:nvPr/>
        </p:nvSpPr>
        <p:spPr>
          <a:xfrm>
            <a:off x="6962839" y="5010561"/>
            <a:ext cx="4940182" cy="14157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>
                <a:latin typeface="TransportNewMedium_gdi" pitchFamily="2" charset="77"/>
              </a:rPr>
              <a:t>NCQP</a:t>
            </a:r>
          </a:p>
          <a:p>
            <a:r>
              <a:rPr lang="en-US" sz="1600">
                <a:latin typeface="TransportNewMedium_gdi" pitchFamily="2" charset="77"/>
              </a:rPr>
              <a:t>NC Quick Pass</a:t>
            </a:r>
          </a:p>
          <a:p>
            <a:endParaRPr lang="en-US" sz="1400">
              <a:latin typeface="TransportNewLight_gdi" pitchFamily="2" charset="77"/>
            </a:endParaRPr>
          </a:p>
          <a:p>
            <a:r>
              <a:rPr lang="en-US" sz="1400">
                <a:latin typeface="TransportNewLight_gdi" pitchFamily="2" charset="77"/>
              </a:rPr>
              <a:t>NCTA’s public-facing brand for tolling and toll collection once a toll project opens to traffic. </a:t>
            </a:r>
            <a:endParaRPr lang="en-US" sz="1600">
              <a:latin typeface="TransportNewMedium_gdi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7E5FFD-F5DE-7F29-D830-A1F9ACD626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1765" y="6494749"/>
            <a:ext cx="5281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bg1"/>
                </a:solidFill>
                <a:latin typeface="TransportNewMedium_gd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AF279C-F903-5C4F-9E12-13906705754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25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33B46-762D-F9F1-3FFA-7A47B0CD6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4E21FEA-6758-3269-D477-5AF3929E04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9672" y="664015"/>
            <a:ext cx="11235350" cy="379515"/>
          </a:xfrm>
          <a:prstGeom prst="rect">
            <a:avLst/>
          </a:prstGeom>
        </p:spPr>
        <p:txBody>
          <a:bodyPr vert="horz" wrap="square" lIns="0" tIns="10085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79"/>
              </a:spcBef>
            </a:pPr>
            <a:r>
              <a:rPr lang="en-US"/>
              <a:t>Complete 540 Phase 2 Location Map</a:t>
            </a:r>
            <a:endParaRPr spc="-22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E6E15B61-D236-90EE-D8B6-88329E5371C3}"/>
              </a:ext>
            </a:extLst>
          </p:cNvPr>
          <p:cNvSpPr txBox="1"/>
          <p:nvPr/>
        </p:nvSpPr>
        <p:spPr>
          <a:xfrm>
            <a:off x="5053844" y="529356"/>
            <a:ext cx="4626349" cy="134659"/>
          </a:xfrm>
          <a:prstGeom prst="rect">
            <a:avLst/>
          </a:prstGeom>
        </p:spPr>
        <p:txBody>
          <a:bodyPr vert="horz" wrap="square" lIns="0" tIns="12326" rIns="0" bIns="0" rtlCol="0">
            <a:spAutoFit/>
          </a:bodyPr>
          <a:lstStyle/>
          <a:p>
            <a:pPr marL="33619" algn="r">
              <a:spcBef>
                <a:spcPts val="97"/>
              </a:spcBef>
            </a:pPr>
            <a:r>
              <a:rPr lang="en-US" sz="794">
                <a:solidFill>
                  <a:srgbClr val="FFFFFF"/>
                </a:solidFill>
                <a:latin typeface="TransportNewLight_gdi" pitchFamily="2" charset="0"/>
                <a:cs typeface="Arial"/>
              </a:rPr>
              <a:t>I-485 RTCS Express Lanes Project - Pre-Proposal Scope of </a:t>
            </a:r>
            <a:r>
              <a:rPr lang="en-US" sz="794" spc="-4">
                <a:solidFill>
                  <a:srgbClr val="FFFFFF"/>
                </a:solidFill>
                <a:latin typeface="TransportNewLight_gdi" pitchFamily="2" charset="0"/>
                <a:cs typeface="Arial"/>
              </a:rPr>
              <a:t>Services </a:t>
            </a:r>
            <a:r>
              <a:rPr lang="en-US" sz="794" spc="-150">
                <a:solidFill>
                  <a:srgbClr val="FFFFFF"/>
                </a:solidFill>
                <a:latin typeface="TransportNewLight_gdi" pitchFamily="2" charset="0"/>
                <a:cs typeface="Arial"/>
              </a:rPr>
              <a:t> </a:t>
            </a:r>
            <a:r>
              <a:rPr lang="en-US" sz="794" spc="-4">
                <a:solidFill>
                  <a:srgbClr val="FFFFFF"/>
                </a:solidFill>
                <a:latin typeface="TransportNewLight_gdi" pitchFamily="2" charset="0"/>
                <a:cs typeface="Arial"/>
              </a:rPr>
              <a:t>Meeting</a:t>
            </a:r>
            <a:endParaRPr lang="en-US" sz="794">
              <a:latin typeface="TransportNewLight_gdi" pitchFamily="2" charset="0"/>
              <a:cs typeface="Arial"/>
            </a:endParaRPr>
          </a:p>
        </p:txBody>
      </p:sp>
      <p:pic>
        <p:nvPicPr>
          <p:cNvPr id="7" name="Content Placeholder 6" descr="Map">
            <a:extLst>
              <a:ext uri="{FF2B5EF4-FFF2-40B4-BE49-F238E27FC236}">
                <a16:creationId xmlns:a16="http://schemas.microsoft.com/office/drawing/2014/main" id="{C3497967-264F-C79E-3403-F4609CBDEE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8829" y="1107281"/>
            <a:ext cx="10485444" cy="575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059133"/>
      </p:ext>
    </p:extLst>
  </p:cSld>
  <p:clrMapOvr>
    <a:masterClrMapping/>
  </p:clrMapOvr>
</p:sld>
</file>

<file path=ppt/theme/theme1.xml><?xml version="1.0" encoding="utf-8"?>
<a:theme xmlns:a="http://schemas.openxmlformats.org/drawingml/2006/main" name="NCTA Theme">
  <a:themeElements>
    <a:clrScheme name="Custom 2">
      <a:dk1>
        <a:srgbClr val="08293F"/>
      </a:dk1>
      <a:lt1>
        <a:srgbClr val="FFFFFF"/>
      </a:lt1>
      <a:dk2>
        <a:srgbClr val="08293F"/>
      </a:dk2>
      <a:lt2>
        <a:srgbClr val="FFFFFF"/>
      </a:lt2>
      <a:accent1>
        <a:srgbClr val="163C65"/>
      </a:accent1>
      <a:accent2>
        <a:srgbClr val="3F9155"/>
      </a:accent2>
      <a:accent3>
        <a:srgbClr val="1D6E38"/>
      </a:accent3>
      <a:accent4>
        <a:srgbClr val="F1F2F1"/>
      </a:accent4>
      <a:accent5>
        <a:srgbClr val="6BA4D9"/>
      </a:accent5>
      <a:accent6>
        <a:srgbClr val="8EC050"/>
      </a:accent6>
      <a:hlink>
        <a:srgbClr val="6BA4D9"/>
      </a:hlink>
      <a:folHlink>
        <a:srgbClr val="6BA4D9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ype_x0020_of_x0020_Document xmlns="b53b63e5-77a1-43cd-8f8e-c7f49c4831bd">Other Documents</Type_x0020_of_x0020_Document>
    <URL xmlns="http://schemas.microsoft.com/sharepoint/v3">
      <Url xsi:nil="true"/>
      <Description xsi:nil="true"/>
    </URL>
    <Procurement_x0020_Name xmlns="b53b63e5-77a1-43cd-8f8e-c7f49c4831bd">C540P2RFP</Procurement_x0020_Nam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BD6FB9E9A72C4F99177F859EE5BB3F" ma:contentTypeVersion="46" ma:contentTypeDescription="Create a new document." ma:contentTypeScope="" ma:versionID="77c6d5ab61a798801ab366663f550892">
  <xsd:schema xmlns:xsd="http://www.w3.org/2001/XMLSchema" xmlns:xs="http://www.w3.org/2001/XMLSchema" xmlns:p="http://schemas.microsoft.com/office/2006/metadata/properties" xmlns:ns1="http://schemas.microsoft.com/sharepoint/v3" xmlns:ns2="b53b63e5-77a1-43cd-8f8e-c7f49c4831bd" xmlns:ns3="16f00c2e-ac5c-418b-9f13-a0771dbd417d" targetNamespace="http://schemas.microsoft.com/office/2006/metadata/properties" ma:root="true" ma:fieldsID="71822e4e998d394d41a5ecce6d60025e" ns1:_="" ns2:_="" ns3:_="">
    <xsd:import namespace="http://schemas.microsoft.com/sharepoint/v3"/>
    <xsd:import namespace="b53b63e5-77a1-43cd-8f8e-c7f49c4831bd"/>
    <xsd:import namespace="16f00c2e-ac5c-418b-9f13-a0771dbd417d"/>
    <xsd:element name="properties">
      <xsd:complexType>
        <xsd:sequence>
          <xsd:element name="documentManagement">
            <xsd:complexType>
              <xsd:all>
                <xsd:element ref="ns2:Procurement_x0020_Name"/>
                <xsd:element ref="ns2:Type_x0020_of_x0020_Document"/>
                <xsd:element ref="ns3:_dlc_DocId" minOccurs="0"/>
                <xsd:element ref="ns3:_dlc_DocIdUrl" minOccurs="0"/>
                <xsd:element ref="ns3:_dlc_DocIdPersistId" minOccurs="0"/>
                <xsd:element ref="ns1:URL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3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3b63e5-77a1-43cd-8f8e-c7f49c4831bd" elementFormDefault="qualified">
    <xsd:import namespace="http://schemas.microsoft.com/office/2006/documentManagement/types"/>
    <xsd:import namespace="http://schemas.microsoft.com/office/infopath/2007/PartnerControls"/>
    <xsd:element name="Procurement_x0020_Name" ma:index="8" ma:displayName="Procurement Name" ma:format="Dropdown" ma:internalName="Procurement_x0020_Name">
      <xsd:simpleType>
        <xsd:restriction base="dms:Choice">
          <xsd:enumeration value="AVI Readers and Transponders"/>
          <xsd:enumeration value="Back Office System"/>
          <xsd:enumeration value="Customer Service Operations"/>
          <xsd:enumeration value="HOV Declaration Application"/>
          <xsd:enumeration value="Roadside Toll Collection System"/>
          <xsd:enumeration value="Roadside Toll Collection System 2017"/>
          <xsd:enumeration value="E-ZPass Transponder"/>
          <xsd:enumeration value="I-485 Express Lanes RTCS"/>
          <xsd:enumeration value="E-ZPass Next Generation ETC Equipment and Services"/>
          <xsd:enumeration value="Wrong Way Driver RFI"/>
          <xsd:enumeration value="Statewide Roadside Toll Collection System"/>
          <xsd:enumeration value="WWDDNS"/>
          <xsd:enumeration value="Transponder Management &amp; Fulfillment"/>
          <xsd:enumeration value="Investment Banking Services"/>
          <xsd:enumeration value="Bond Counsel"/>
          <xsd:enumeration value="Digital Transformation &amp; Modernization"/>
          <xsd:enumeration value="Marketing and Communications"/>
          <xsd:enumeration value="Customer Contact Technology RFI"/>
          <xsd:enumeration value="Next Generation RTCS RFI"/>
          <xsd:enumeration value="Facilities Management RFP"/>
          <xsd:enumeration value="C540P2RFP"/>
        </xsd:restriction>
      </xsd:simpleType>
    </xsd:element>
    <xsd:element name="Type_x0020_of_x0020_Document" ma:index="9" ma:displayName="Type of Document" ma:description="This will be what tab the document will go under." ma:format="Dropdown" ma:internalName="Type_x0020_of_x0020_Document">
      <xsd:simpleType>
        <xsd:restriction base="dms:Choice">
          <xsd:enumeration value="RFP &amp; Addendums"/>
          <xsd:enumeration value="Exhibits"/>
          <xsd:enumeration value="Appendices"/>
          <xsd:enumeration value="Attachments"/>
          <xsd:enumeration value="Other Document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00c2e-ac5c-418b-9f13-a0771dbd417d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7ef604a7-ebc4-47af-96e9-7f1ad444f50a" ContentTypeId="0x0101" PreviousValue="false"/>
</file>

<file path=customXml/item5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C3A8E032-B266-4E05-BE15-F7B6C8D974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875C09-C635-412B-A4F1-D86009420649}">
  <ds:schemaRefs>
    <ds:schemaRef ds:uri="3e6d7099-0bdd-40b8-be97-545d14390d0c"/>
    <ds:schemaRef ds:uri="f911974e-8ffa-4330-bf94-9f82e4fca69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7C15237-06CB-49EA-BD18-67B57B28DB72}"/>
</file>

<file path=customXml/itemProps4.xml><?xml version="1.0" encoding="utf-8"?>
<ds:datastoreItem xmlns:ds="http://schemas.openxmlformats.org/officeDocument/2006/customXml" ds:itemID="{16959F93-8FCF-417D-BCFA-F015616B595D}"/>
</file>

<file path=customXml/itemProps5.xml><?xml version="1.0" encoding="utf-8"?>
<ds:datastoreItem xmlns:ds="http://schemas.openxmlformats.org/officeDocument/2006/customXml" ds:itemID="{7553A2B1-CAB4-459C-975B-38B34D61820C}"/>
</file>

<file path=docProps/app.xml><?xml version="1.0" encoding="utf-8"?>
<Properties xmlns="http://schemas.openxmlformats.org/officeDocument/2006/extended-properties" xmlns:vt="http://schemas.openxmlformats.org/officeDocument/2006/docPropsVTypes">
  <Template>NCTA Presentation Theme</Template>
  <TotalTime>0</TotalTime>
  <Words>1995</Words>
  <Application>Microsoft Office PowerPoint</Application>
  <PresentationFormat>Widescreen</PresentationFormat>
  <Paragraphs>275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TransportNewLight_gdi</vt:lpstr>
      <vt:lpstr>Times New Roman</vt:lpstr>
      <vt:lpstr>TransportNewMedium_gdi</vt:lpstr>
      <vt:lpstr>Calibri</vt:lpstr>
      <vt:lpstr>TransportNewLight_gdi</vt:lpstr>
      <vt:lpstr>Arial</vt:lpstr>
      <vt:lpstr>Wingdings</vt:lpstr>
      <vt:lpstr>Wingdings,Sans-Serif</vt:lpstr>
      <vt:lpstr>NCTA Theme</vt:lpstr>
      <vt:lpstr>Complete 540 Phase 2 Roadside Support System RFP</vt:lpstr>
      <vt:lpstr>Roll call for one person by company  PLEASE MUTE YOUR LINE IF YOU ARE NOT SPEAKING  </vt:lpstr>
      <vt:lpstr>Welcome and Introductions</vt:lpstr>
      <vt:lpstr>NCTA Staff Meeting Introductions</vt:lpstr>
      <vt:lpstr>Pre-Proposal Meeting Details</vt:lpstr>
      <vt:lpstr>Agenda</vt:lpstr>
      <vt:lpstr>Project Introduction &amp; Procurement Goals</vt:lpstr>
      <vt:lpstr>Program Descriptions</vt:lpstr>
      <vt:lpstr>Complete 540 Phase 2 Location Map</vt:lpstr>
      <vt:lpstr>Complete 540 Phase 2 Roadside Support System RFP Goals</vt:lpstr>
      <vt:lpstr>Overview of Procurement Process</vt:lpstr>
      <vt:lpstr>RFP Content</vt:lpstr>
      <vt:lpstr>RFP Materials </vt:lpstr>
      <vt:lpstr>Procurement Schedule</vt:lpstr>
      <vt:lpstr>Proposer Questions</vt:lpstr>
      <vt:lpstr>Technical Proposal Submittal and Evaluation</vt:lpstr>
      <vt:lpstr>Technical Proposal Scoring</vt:lpstr>
      <vt:lpstr>Price Proposal Submittal and Evaluation </vt:lpstr>
      <vt:lpstr>Best Value</vt:lpstr>
      <vt:lpstr>Submittal Delivery</vt:lpstr>
      <vt:lpstr>Non-Solicitation Provision</vt:lpstr>
      <vt:lpstr>Scope of Work &amp; Requirements Overview</vt:lpstr>
      <vt:lpstr>Scope of Work Requirements</vt:lpstr>
      <vt:lpstr>Summary of Changes in Scope of Work</vt:lpstr>
      <vt:lpstr>Scope of Work</vt:lpstr>
      <vt:lpstr>Attachments</vt:lpstr>
      <vt:lpstr>Complete 540 Phase 2 Project Timeline</vt:lpstr>
      <vt:lpstr>Project Implementation Schedule – Part 1</vt:lpstr>
      <vt:lpstr>Project Implementation Schedule – Part 2</vt:lpstr>
      <vt:lpstr>Contract Term</vt:lpstr>
      <vt:lpstr>Questions &amp; Answers  Please post your questions in the chat</vt:lpstr>
      <vt:lpstr>Closing Remarks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Pre-Proposal Meeting Presentation</dc:title>
  <dc:creator>Sanders, Katie L</dc:creator>
  <cp:lastModifiedBy>Davis, Elizabeth N</cp:lastModifiedBy>
  <cp:revision>8</cp:revision>
  <cp:lastPrinted>2020-02-14T15:01:55Z</cp:lastPrinted>
  <dcterms:created xsi:type="dcterms:W3CDTF">2020-02-14T14:05:45Z</dcterms:created>
  <dcterms:modified xsi:type="dcterms:W3CDTF">2026-03-18T18:25:33Z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0x01010054BD6FB9E9A72C4F99177F859EE5BB3F</vt:lpwstr>
  </property>
  <property fmtid="{D5CDD505-2E9C-101B-9397-08002B2CF9AE}" pid="3" name="MediaServiceImageTags">
    <vt:lpwstr/>
  </property>
  <property fmtid="{D5CDD505-2E9C-101B-9397-08002B2CF9AE}" pid="4" name="Order">
    <vt:r8>43800</vt:r8>
  </property>
</Properties>
</file>